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93" r:id="rId4"/>
    <p:sldId id="257" r:id="rId5"/>
    <p:sldId id="275" r:id="rId6"/>
    <p:sldId id="270" r:id="rId7"/>
    <p:sldId id="272" r:id="rId8"/>
    <p:sldId id="276" r:id="rId9"/>
    <p:sldId id="271" r:id="rId10"/>
    <p:sldId id="273" r:id="rId11"/>
    <p:sldId id="282" r:id="rId12"/>
    <p:sldId id="283" r:id="rId13"/>
    <p:sldId id="281" r:id="rId14"/>
    <p:sldId id="294" r:id="rId15"/>
    <p:sldId id="285" r:id="rId16"/>
    <p:sldId id="295" r:id="rId17"/>
    <p:sldId id="296" r:id="rId18"/>
    <p:sldId id="297" r:id="rId19"/>
    <p:sldId id="298" r:id="rId20"/>
    <p:sldId id="300" r:id="rId21"/>
    <p:sldId id="302" r:id="rId22"/>
    <p:sldId id="301" r:id="rId23"/>
    <p:sldId id="26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02"/>
    <a:srgbClr val="125BA9"/>
    <a:srgbClr val="051661"/>
    <a:srgbClr val="003F8B"/>
    <a:srgbClr val="004D9C"/>
    <a:srgbClr val="003C87"/>
    <a:srgbClr val="B75301"/>
    <a:srgbClr val="030E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 autoAdjust="0"/>
  </p:normalViewPr>
  <p:slideViewPr>
    <p:cSldViewPr snapToGrid="0" showGuides="1">
      <p:cViewPr varScale="1">
        <p:scale>
          <a:sx n="76" d="100"/>
          <a:sy n="76" d="100"/>
        </p:scale>
        <p:origin x="-108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rgbClr val="FF0000"/>
                </a:solidFill>
              </a:rPr>
              <a:t>Changes of China 's Population during 2006 - 2015</a:t>
            </a:r>
            <a:endParaRPr lang="zh-CN" altLang="en-US" sz="2400" b="1" dirty="0">
              <a:solidFill>
                <a:srgbClr val="FF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6841730749081E-2"/>
          <c:y val="0.14029403381028707"/>
          <c:w val="0.8749056454352282"/>
          <c:h val="0.70810575679047039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The total population (billion people)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工作表1!$A$2:$A$11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13.14</c:v>
                </c:pt>
                <c:pt idx="1">
                  <c:v>13.21</c:v>
                </c:pt>
                <c:pt idx="2">
                  <c:v>13.28</c:v>
                </c:pt>
                <c:pt idx="3">
                  <c:v>13.34</c:v>
                </c:pt>
                <c:pt idx="4">
                  <c:v>13.4</c:v>
                </c:pt>
                <c:pt idx="5">
                  <c:v>13.47</c:v>
                </c:pt>
                <c:pt idx="6">
                  <c:v>13.54</c:v>
                </c:pt>
                <c:pt idx="7">
                  <c:v>13.6</c:v>
                </c:pt>
                <c:pt idx="8">
                  <c:v>13.67</c:v>
                </c:pt>
                <c:pt idx="9">
                  <c:v>13.74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B-433F-A9A1-5C3C3B342612}"/>
            </c:ext>
          </c:extLst>
        </c:ser>
        <c:gapWidth val="219"/>
        <c:overlap val="-27"/>
        <c:axId val="77965568"/>
        <c:axId val="79183872"/>
      </c:barChart>
      <c:lineChart>
        <c:grouping val="standard"/>
        <c:ser>
          <c:idx val="1"/>
          <c:order val="1"/>
          <c:tx>
            <c:strRef>
              <c:f>工作表1!$C$1</c:f>
              <c:strCache>
                <c:ptCount val="1"/>
                <c:pt idx="0">
                  <c:v>growth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工作表1!$C$2:$C$11</c:f>
              <c:numCache>
                <c:formatCode>0.00%</c:formatCode>
                <c:ptCount val="10"/>
                <c:pt idx="0">
                  <c:v>5.6000000000000017E-3</c:v>
                </c:pt>
                <c:pt idx="1">
                  <c:v>5.2000000000000024E-3</c:v>
                </c:pt>
                <c:pt idx="2">
                  <c:v>5.1000000000000021E-3</c:v>
                </c:pt>
                <c:pt idx="3">
                  <c:v>5.0000000000000018E-3</c:v>
                </c:pt>
                <c:pt idx="4">
                  <c:v>4.8000000000000022E-3</c:v>
                </c:pt>
                <c:pt idx="5">
                  <c:v>4.8000000000000022E-3</c:v>
                </c:pt>
                <c:pt idx="6">
                  <c:v>4.9000000000000024E-3</c:v>
                </c:pt>
                <c:pt idx="7">
                  <c:v>4.9000000000000024E-3</c:v>
                </c:pt>
                <c:pt idx="8">
                  <c:v>5.1000000000000021E-3</c:v>
                </c:pt>
                <c:pt idx="9">
                  <c:v>7.6000000000000035E-3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9B-433F-A9A1-5C3C3B342612}"/>
            </c:ext>
          </c:extLst>
        </c:ser>
        <c:marker val="1"/>
        <c:axId val="79186944"/>
        <c:axId val="79185408"/>
      </c:lineChart>
      <c:catAx>
        <c:axId val="77965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83872"/>
        <c:crosses val="autoZero"/>
        <c:auto val="1"/>
        <c:lblAlgn val="ctr"/>
        <c:lblOffset val="100"/>
      </c:catAx>
      <c:valAx>
        <c:axId val="79183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65568"/>
        <c:crosses val="autoZero"/>
        <c:crossBetween val="between"/>
      </c:valAx>
      <c:valAx>
        <c:axId val="79185408"/>
        <c:scaling>
          <c:orientation val="minMax"/>
        </c:scaling>
        <c:axPos val="r"/>
        <c:numFmt formatCode="0.0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86944"/>
        <c:crosses val="max"/>
        <c:crossBetween val="between"/>
      </c:valAx>
      <c:catAx>
        <c:axId val="79186944"/>
        <c:scaling>
          <c:orientation val="minMax"/>
        </c:scaling>
        <c:delete val="1"/>
        <c:axPos val="b"/>
        <c:numFmt formatCode="General" sourceLinked="1"/>
        <c:tickLblPos val="none"/>
        <c:crossAx val="791854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Annex 4 Country Report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2DB6-E7AF-4707-9AE0-A650629F738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36D1-1B03-41BE-82FB-EA399440F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zh-CN" smtClean="0"/>
              <a:t>Annex 4 Country Report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03CA-6311-6240-A2BE-71080DE4101E}" type="datetimeFigureOut">
              <a:rPr kumimoji="1" lang="zh-CN" altLang="en-US" smtClean="0"/>
              <a:pPr/>
              <a:t>2017/9/14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14F9-20BB-5846-8DCE-FC1144BB4A1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5370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Annex 4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Freeform 63"/>
          <p:cNvSpPr/>
          <p:nvPr userDrawn="1"/>
        </p:nvSpPr>
        <p:spPr>
          <a:xfrm rot="477446">
            <a:off x="-30417" y="1305527"/>
            <a:ext cx="12947542" cy="2970182"/>
          </a:xfrm>
          <a:custGeom>
            <a:avLst/>
            <a:gdLst>
              <a:gd name="connsiteX0" fmla="*/ 11223964 w 12211051"/>
              <a:gd name="connsiteY0" fmla="*/ 0 h 4354533"/>
              <a:gd name="connsiteX1" fmla="*/ 11783798 w 12211051"/>
              <a:gd name="connsiteY1" fmla="*/ 0 h 4354533"/>
              <a:gd name="connsiteX2" fmla="*/ 11775298 w 12211051"/>
              <a:gd name="connsiteY2" fmla="*/ 10302 h 4354533"/>
              <a:gd name="connsiteX3" fmla="*/ 11730360 w 12211051"/>
              <a:gd name="connsiteY3" fmla="*/ 157420 h 4354533"/>
              <a:gd name="connsiteX4" fmla="*/ 11993489 w 12211051"/>
              <a:gd name="connsiteY4" fmla="*/ 420549 h 4354533"/>
              <a:gd name="connsiteX5" fmla="*/ 12179549 w 12211051"/>
              <a:gd name="connsiteY5" fmla="*/ 343480 h 4354533"/>
              <a:gd name="connsiteX6" fmla="*/ 12192001 w 12211051"/>
              <a:gd name="connsiteY6" fmla="*/ 328388 h 4354533"/>
              <a:gd name="connsiteX7" fmla="*/ 12192001 w 12211051"/>
              <a:gd name="connsiteY7" fmla="*/ 500139 h 4354533"/>
              <a:gd name="connsiteX8" fmla="*/ 12211051 w 12211051"/>
              <a:gd name="connsiteY8" fmla="*/ 500139 h 4354533"/>
              <a:gd name="connsiteX9" fmla="*/ 12211051 w 12211051"/>
              <a:gd name="connsiteY9" fmla="*/ 681215 h 4354533"/>
              <a:gd name="connsiteX10" fmla="*/ 12192001 w 12211051"/>
              <a:gd name="connsiteY10" fmla="*/ 685123 h 4354533"/>
              <a:gd name="connsiteX11" fmla="*/ 12192001 w 12211051"/>
              <a:gd name="connsiteY11" fmla="*/ 1853148 h 4354533"/>
              <a:gd name="connsiteX12" fmla="*/ 0 w 12211051"/>
              <a:gd name="connsiteY12" fmla="*/ 4354533 h 4354533"/>
              <a:gd name="connsiteX13" fmla="*/ 0 w 12211051"/>
              <a:gd name="connsiteY13" fmla="*/ 3186509 h 4354533"/>
              <a:gd name="connsiteX14" fmla="*/ 1 w 12211051"/>
              <a:gd name="connsiteY14" fmla="*/ 3178035 h 4354533"/>
              <a:gd name="connsiteX15" fmla="*/ 11223964 w 12211051"/>
              <a:gd name="connsiteY15" fmla="*/ 0 h 43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1051" h="4354533">
                <a:moveTo>
                  <a:pt x="11223964" y="0"/>
                </a:moveTo>
                <a:lnTo>
                  <a:pt x="11783798" y="0"/>
                </a:lnTo>
                <a:lnTo>
                  <a:pt x="11775298" y="10302"/>
                </a:lnTo>
                <a:cubicBezTo>
                  <a:pt x="11746927" y="52298"/>
                  <a:pt x="11730360" y="102924"/>
                  <a:pt x="11730360" y="157420"/>
                </a:cubicBezTo>
                <a:cubicBezTo>
                  <a:pt x="11730360" y="302742"/>
                  <a:pt x="11848167" y="420549"/>
                  <a:pt x="11993489" y="420549"/>
                </a:cubicBezTo>
                <a:cubicBezTo>
                  <a:pt x="12066150" y="420549"/>
                  <a:pt x="12131932" y="391097"/>
                  <a:pt x="12179549" y="343480"/>
                </a:cubicBezTo>
                <a:lnTo>
                  <a:pt x="12192001" y="328388"/>
                </a:lnTo>
                <a:lnTo>
                  <a:pt x="12192001" y="500139"/>
                </a:lnTo>
                <a:lnTo>
                  <a:pt x="12211051" y="500139"/>
                </a:lnTo>
                <a:lnTo>
                  <a:pt x="12211051" y="681215"/>
                </a:lnTo>
                <a:lnTo>
                  <a:pt x="12192001" y="685123"/>
                </a:lnTo>
                <a:lnTo>
                  <a:pt x="12192001" y="1853148"/>
                </a:lnTo>
                <a:lnTo>
                  <a:pt x="0" y="4354533"/>
                </a:lnTo>
                <a:lnTo>
                  <a:pt x="0" y="3186509"/>
                </a:lnTo>
                <a:lnTo>
                  <a:pt x="1" y="3178035"/>
                </a:lnTo>
                <a:lnTo>
                  <a:pt x="11223964" y="0"/>
                </a:lnTo>
                <a:close/>
              </a:path>
            </a:pathLst>
          </a:custGeom>
          <a:solidFill>
            <a:srgbClr val="ED6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椭圆 8"/>
          <p:cNvSpPr/>
          <p:nvPr userDrawn="1"/>
        </p:nvSpPr>
        <p:spPr>
          <a:xfrm>
            <a:off x="787910" y="2050428"/>
            <a:ext cx="2915384" cy="2915384"/>
          </a:xfrm>
          <a:prstGeom prst="ellipse">
            <a:avLst/>
          </a:prstGeom>
          <a:solidFill>
            <a:srgbClr val="ED6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65"/>
          <p:cNvGrpSpPr/>
          <p:nvPr userDrawn="1"/>
        </p:nvGrpSpPr>
        <p:grpSpPr>
          <a:xfrm>
            <a:off x="10106152" y="5138570"/>
            <a:ext cx="773681" cy="67506"/>
            <a:chOff x="5800526" y="4057907"/>
            <a:chExt cx="773681" cy="67506"/>
          </a:xfrm>
        </p:grpSpPr>
        <p:sp>
          <p:nvSpPr>
            <p:cNvPr id="12" name="Oval 66"/>
            <p:cNvSpPr/>
            <p:nvPr/>
          </p:nvSpPr>
          <p:spPr>
            <a:xfrm>
              <a:off x="5800526" y="4057907"/>
              <a:ext cx="67506" cy="67506"/>
            </a:xfrm>
            <a:prstGeom prst="ellipse">
              <a:avLst/>
            </a:prstGeom>
            <a:solidFill>
              <a:srgbClr val="358FC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7"/>
            <p:cNvSpPr/>
            <p:nvPr/>
          </p:nvSpPr>
          <p:spPr>
            <a:xfrm>
              <a:off x="5879481" y="4057907"/>
              <a:ext cx="67506" cy="67506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68"/>
            <p:cNvSpPr/>
            <p:nvPr/>
          </p:nvSpPr>
          <p:spPr>
            <a:xfrm>
              <a:off x="5958437" y="4057907"/>
              <a:ext cx="67506" cy="67506"/>
            </a:xfrm>
            <a:prstGeom prst="ellipse">
              <a:avLst/>
            </a:prstGeom>
            <a:solidFill>
              <a:srgbClr val="358F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69"/>
            <p:cNvSpPr/>
            <p:nvPr/>
          </p:nvSpPr>
          <p:spPr>
            <a:xfrm>
              <a:off x="6037392" y="4057907"/>
              <a:ext cx="67506" cy="67506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70"/>
            <p:cNvSpPr/>
            <p:nvPr/>
          </p:nvSpPr>
          <p:spPr>
            <a:xfrm>
              <a:off x="6116347" y="4057907"/>
              <a:ext cx="67506" cy="67506"/>
            </a:xfrm>
            <a:prstGeom prst="ellipse">
              <a:avLst/>
            </a:prstGeom>
            <a:solidFill>
              <a:srgbClr val="358F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71"/>
            <p:cNvSpPr/>
            <p:nvPr/>
          </p:nvSpPr>
          <p:spPr>
            <a:xfrm>
              <a:off x="6190880" y="4057907"/>
              <a:ext cx="67506" cy="67506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72"/>
            <p:cNvSpPr/>
            <p:nvPr/>
          </p:nvSpPr>
          <p:spPr>
            <a:xfrm>
              <a:off x="6269835" y="4057907"/>
              <a:ext cx="67506" cy="67506"/>
            </a:xfrm>
            <a:prstGeom prst="ellipse">
              <a:avLst/>
            </a:prstGeom>
            <a:solidFill>
              <a:srgbClr val="358F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73"/>
            <p:cNvSpPr/>
            <p:nvPr/>
          </p:nvSpPr>
          <p:spPr>
            <a:xfrm>
              <a:off x="6348791" y="4057907"/>
              <a:ext cx="67506" cy="67506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74"/>
            <p:cNvSpPr/>
            <p:nvPr/>
          </p:nvSpPr>
          <p:spPr>
            <a:xfrm>
              <a:off x="6427746" y="4057907"/>
              <a:ext cx="67506" cy="67506"/>
            </a:xfrm>
            <a:prstGeom prst="ellipse">
              <a:avLst/>
            </a:prstGeom>
            <a:solidFill>
              <a:srgbClr val="358FC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75"/>
            <p:cNvSpPr/>
            <p:nvPr/>
          </p:nvSpPr>
          <p:spPr>
            <a:xfrm>
              <a:off x="6506701" y="4057907"/>
              <a:ext cx="67506" cy="67506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Freeform 63"/>
          <p:cNvSpPr/>
          <p:nvPr userDrawn="1"/>
        </p:nvSpPr>
        <p:spPr>
          <a:xfrm>
            <a:off x="0" y="952517"/>
            <a:ext cx="13277850" cy="2857482"/>
          </a:xfrm>
          <a:custGeom>
            <a:avLst/>
            <a:gdLst>
              <a:gd name="connsiteX0" fmla="*/ 11223964 w 12211051"/>
              <a:gd name="connsiteY0" fmla="*/ 0 h 4354533"/>
              <a:gd name="connsiteX1" fmla="*/ 11783798 w 12211051"/>
              <a:gd name="connsiteY1" fmla="*/ 0 h 4354533"/>
              <a:gd name="connsiteX2" fmla="*/ 11775298 w 12211051"/>
              <a:gd name="connsiteY2" fmla="*/ 10302 h 4354533"/>
              <a:gd name="connsiteX3" fmla="*/ 11730360 w 12211051"/>
              <a:gd name="connsiteY3" fmla="*/ 157420 h 4354533"/>
              <a:gd name="connsiteX4" fmla="*/ 11993489 w 12211051"/>
              <a:gd name="connsiteY4" fmla="*/ 420549 h 4354533"/>
              <a:gd name="connsiteX5" fmla="*/ 12179549 w 12211051"/>
              <a:gd name="connsiteY5" fmla="*/ 343480 h 4354533"/>
              <a:gd name="connsiteX6" fmla="*/ 12192001 w 12211051"/>
              <a:gd name="connsiteY6" fmla="*/ 328388 h 4354533"/>
              <a:gd name="connsiteX7" fmla="*/ 12192001 w 12211051"/>
              <a:gd name="connsiteY7" fmla="*/ 500139 h 4354533"/>
              <a:gd name="connsiteX8" fmla="*/ 12211051 w 12211051"/>
              <a:gd name="connsiteY8" fmla="*/ 500139 h 4354533"/>
              <a:gd name="connsiteX9" fmla="*/ 12211051 w 12211051"/>
              <a:gd name="connsiteY9" fmla="*/ 681215 h 4354533"/>
              <a:gd name="connsiteX10" fmla="*/ 12192001 w 12211051"/>
              <a:gd name="connsiteY10" fmla="*/ 685123 h 4354533"/>
              <a:gd name="connsiteX11" fmla="*/ 12192001 w 12211051"/>
              <a:gd name="connsiteY11" fmla="*/ 1853148 h 4354533"/>
              <a:gd name="connsiteX12" fmla="*/ 0 w 12211051"/>
              <a:gd name="connsiteY12" fmla="*/ 4354533 h 4354533"/>
              <a:gd name="connsiteX13" fmla="*/ 0 w 12211051"/>
              <a:gd name="connsiteY13" fmla="*/ 3186509 h 4354533"/>
              <a:gd name="connsiteX14" fmla="*/ 1 w 12211051"/>
              <a:gd name="connsiteY14" fmla="*/ 3178035 h 4354533"/>
              <a:gd name="connsiteX15" fmla="*/ 11223964 w 12211051"/>
              <a:gd name="connsiteY15" fmla="*/ 0 h 43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1051" h="4354533">
                <a:moveTo>
                  <a:pt x="11223964" y="0"/>
                </a:moveTo>
                <a:lnTo>
                  <a:pt x="11783798" y="0"/>
                </a:lnTo>
                <a:lnTo>
                  <a:pt x="11775298" y="10302"/>
                </a:lnTo>
                <a:cubicBezTo>
                  <a:pt x="11746927" y="52298"/>
                  <a:pt x="11730360" y="102924"/>
                  <a:pt x="11730360" y="157420"/>
                </a:cubicBezTo>
                <a:cubicBezTo>
                  <a:pt x="11730360" y="302742"/>
                  <a:pt x="11848167" y="420549"/>
                  <a:pt x="11993489" y="420549"/>
                </a:cubicBezTo>
                <a:cubicBezTo>
                  <a:pt x="12066150" y="420549"/>
                  <a:pt x="12131932" y="391097"/>
                  <a:pt x="12179549" y="343480"/>
                </a:cubicBezTo>
                <a:lnTo>
                  <a:pt x="12192001" y="328388"/>
                </a:lnTo>
                <a:lnTo>
                  <a:pt x="12192001" y="500139"/>
                </a:lnTo>
                <a:lnTo>
                  <a:pt x="12211051" y="500139"/>
                </a:lnTo>
                <a:lnTo>
                  <a:pt x="12211051" y="681215"/>
                </a:lnTo>
                <a:lnTo>
                  <a:pt x="12192001" y="685123"/>
                </a:lnTo>
                <a:lnTo>
                  <a:pt x="12192001" y="1853148"/>
                </a:lnTo>
                <a:lnTo>
                  <a:pt x="0" y="4354533"/>
                </a:lnTo>
                <a:lnTo>
                  <a:pt x="0" y="3186509"/>
                </a:lnTo>
                <a:lnTo>
                  <a:pt x="1" y="3178035"/>
                </a:lnTo>
                <a:lnTo>
                  <a:pt x="11223964" y="0"/>
                </a:lnTo>
                <a:close/>
              </a:path>
            </a:pathLst>
          </a:custGeom>
          <a:solidFill>
            <a:srgbClr val="125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2" name="椭圆 21"/>
          <p:cNvSpPr/>
          <p:nvPr userDrawn="1"/>
        </p:nvSpPr>
        <p:spPr>
          <a:xfrm>
            <a:off x="853010" y="2139562"/>
            <a:ext cx="2761137" cy="276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" y="2567267"/>
            <a:ext cx="3689619" cy="1881706"/>
          </a:xfrm>
          <a:prstGeom prst="rect">
            <a:avLst/>
          </a:prstGeom>
        </p:spPr>
      </p:pic>
      <p:grpSp>
        <p:nvGrpSpPr>
          <p:cNvPr id="52" name="组合 51"/>
          <p:cNvGrpSpPr/>
          <p:nvPr userDrawn="1"/>
        </p:nvGrpSpPr>
        <p:grpSpPr>
          <a:xfrm rot="21042309">
            <a:off x="4239594" y="1934088"/>
            <a:ext cx="8232246" cy="1426502"/>
            <a:chOff x="-1025301" y="1227539"/>
            <a:chExt cx="11164627" cy="1934631"/>
          </a:xfrm>
          <a:solidFill>
            <a:schemeClr val="bg1">
              <a:alpha val="29000"/>
            </a:schemeClr>
          </a:solidFill>
        </p:grpSpPr>
        <p:sp>
          <p:nvSpPr>
            <p:cNvPr id="33" name="Freeform 111"/>
            <p:cNvSpPr>
              <a:spLocks noChangeArrowheads="1"/>
            </p:cNvSpPr>
            <p:nvPr userDrawn="1"/>
          </p:nvSpPr>
          <p:spPr bwMode="auto">
            <a:xfrm>
              <a:off x="37402" y="1303879"/>
              <a:ext cx="711015" cy="732366"/>
            </a:xfrm>
            <a:custGeom>
              <a:avLst/>
              <a:gdLst>
                <a:gd name="T0" fmla="*/ 190073 w 619"/>
                <a:gd name="T1" fmla="*/ 32084 h 634"/>
                <a:gd name="T2" fmla="*/ 190073 w 619"/>
                <a:gd name="T3" fmla="*/ 32084 h 634"/>
                <a:gd name="T4" fmla="*/ 95037 w 619"/>
                <a:gd name="T5" fmla="*/ 42538 h 634"/>
                <a:gd name="T6" fmla="*/ 89657 w 619"/>
                <a:gd name="T7" fmla="*/ 52992 h 634"/>
                <a:gd name="T8" fmla="*/ 89657 w 619"/>
                <a:gd name="T9" fmla="*/ 111752 h 634"/>
                <a:gd name="T10" fmla="*/ 47339 w 619"/>
                <a:gd name="T11" fmla="*/ 116798 h 634"/>
                <a:gd name="T12" fmla="*/ 31559 w 619"/>
                <a:gd name="T13" fmla="*/ 159336 h 634"/>
                <a:gd name="T14" fmla="*/ 84278 w 619"/>
                <a:gd name="T15" fmla="*/ 164743 h 634"/>
                <a:gd name="T16" fmla="*/ 105437 w 619"/>
                <a:gd name="T17" fmla="*/ 127253 h 634"/>
                <a:gd name="T18" fmla="*/ 105437 w 619"/>
                <a:gd name="T19" fmla="*/ 58399 h 634"/>
                <a:gd name="T20" fmla="*/ 179314 w 619"/>
                <a:gd name="T21" fmla="*/ 47945 h 634"/>
                <a:gd name="T22" fmla="*/ 179314 w 619"/>
                <a:gd name="T23" fmla="*/ 95530 h 634"/>
                <a:gd name="T24" fmla="*/ 142375 w 619"/>
                <a:gd name="T25" fmla="*/ 100937 h 634"/>
                <a:gd name="T26" fmla="*/ 121575 w 619"/>
                <a:gd name="T27" fmla="*/ 143475 h 634"/>
                <a:gd name="T28" fmla="*/ 174293 w 619"/>
                <a:gd name="T29" fmla="*/ 148521 h 634"/>
                <a:gd name="T30" fmla="*/ 195094 w 619"/>
                <a:gd name="T31" fmla="*/ 116798 h 634"/>
                <a:gd name="T32" fmla="*/ 195094 w 619"/>
                <a:gd name="T33" fmla="*/ 37130 h 634"/>
                <a:gd name="T34" fmla="*/ 190073 w 619"/>
                <a:gd name="T35" fmla="*/ 32084 h 634"/>
                <a:gd name="T36" fmla="*/ 73877 w 619"/>
                <a:gd name="T37" fmla="*/ 153929 h 634"/>
                <a:gd name="T38" fmla="*/ 73877 w 619"/>
                <a:gd name="T39" fmla="*/ 153929 h 634"/>
                <a:gd name="T40" fmla="*/ 42318 w 619"/>
                <a:gd name="T41" fmla="*/ 153929 h 634"/>
                <a:gd name="T42" fmla="*/ 52718 w 619"/>
                <a:gd name="T43" fmla="*/ 127253 h 634"/>
                <a:gd name="T44" fmla="*/ 84278 w 619"/>
                <a:gd name="T45" fmla="*/ 127253 h 634"/>
                <a:gd name="T46" fmla="*/ 73877 w 619"/>
                <a:gd name="T47" fmla="*/ 153929 h 634"/>
                <a:gd name="T48" fmla="*/ 168914 w 619"/>
                <a:gd name="T49" fmla="*/ 138067 h 634"/>
                <a:gd name="T50" fmla="*/ 168914 w 619"/>
                <a:gd name="T51" fmla="*/ 138067 h 634"/>
                <a:gd name="T52" fmla="*/ 131975 w 619"/>
                <a:gd name="T53" fmla="*/ 138067 h 634"/>
                <a:gd name="T54" fmla="*/ 147755 w 619"/>
                <a:gd name="T55" fmla="*/ 111752 h 634"/>
                <a:gd name="T56" fmla="*/ 179314 w 619"/>
                <a:gd name="T57" fmla="*/ 111752 h 634"/>
                <a:gd name="T58" fmla="*/ 168914 w 619"/>
                <a:gd name="T59" fmla="*/ 138067 h 634"/>
                <a:gd name="T60" fmla="*/ 200473 w 619"/>
                <a:gd name="T61" fmla="*/ 212328 h 634"/>
                <a:gd name="T62" fmla="*/ 200473 w 619"/>
                <a:gd name="T63" fmla="*/ 212328 h 634"/>
                <a:gd name="T64" fmla="*/ 21159 w 619"/>
                <a:gd name="T65" fmla="*/ 212328 h 634"/>
                <a:gd name="T66" fmla="*/ 10400 w 619"/>
                <a:gd name="T67" fmla="*/ 223143 h 634"/>
                <a:gd name="T68" fmla="*/ 21159 w 619"/>
                <a:gd name="T69" fmla="*/ 228190 h 634"/>
                <a:gd name="T70" fmla="*/ 200473 w 619"/>
                <a:gd name="T71" fmla="*/ 228190 h 634"/>
                <a:gd name="T72" fmla="*/ 211232 w 619"/>
                <a:gd name="T73" fmla="*/ 223143 h 634"/>
                <a:gd name="T74" fmla="*/ 200473 w 619"/>
                <a:gd name="T75" fmla="*/ 212328 h 634"/>
                <a:gd name="T76" fmla="*/ 195094 w 619"/>
                <a:gd name="T77" fmla="*/ 0 h 634"/>
                <a:gd name="T78" fmla="*/ 195094 w 619"/>
                <a:gd name="T79" fmla="*/ 0 h 634"/>
                <a:gd name="T80" fmla="*/ 26180 w 619"/>
                <a:gd name="T81" fmla="*/ 0 h 634"/>
                <a:gd name="T82" fmla="*/ 0 w 619"/>
                <a:gd name="T83" fmla="*/ 32084 h 634"/>
                <a:gd name="T84" fmla="*/ 0 w 619"/>
                <a:gd name="T85" fmla="*/ 169790 h 634"/>
                <a:gd name="T86" fmla="*/ 26180 w 619"/>
                <a:gd name="T87" fmla="*/ 201874 h 634"/>
                <a:gd name="T88" fmla="*/ 195094 w 619"/>
                <a:gd name="T89" fmla="*/ 201874 h 634"/>
                <a:gd name="T90" fmla="*/ 221632 w 619"/>
                <a:gd name="T91" fmla="*/ 169790 h 634"/>
                <a:gd name="T92" fmla="*/ 221632 w 619"/>
                <a:gd name="T93" fmla="*/ 32084 h 634"/>
                <a:gd name="T94" fmla="*/ 195094 w 619"/>
                <a:gd name="T95" fmla="*/ 0 h 634"/>
                <a:gd name="T96" fmla="*/ 211232 w 619"/>
                <a:gd name="T97" fmla="*/ 169790 h 634"/>
                <a:gd name="T98" fmla="*/ 211232 w 619"/>
                <a:gd name="T99" fmla="*/ 169790 h 634"/>
                <a:gd name="T100" fmla="*/ 195094 w 619"/>
                <a:gd name="T101" fmla="*/ 185652 h 634"/>
                <a:gd name="T102" fmla="*/ 26180 w 619"/>
                <a:gd name="T103" fmla="*/ 185652 h 634"/>
                <a:gd name="T104" fmla="*/ 10400 w 619"/>
                <a:gd name="T105" fmla="*/ 169790 h 634"/>
                <a:gd name="T106" fmla="*/ 10400 w 619"/>
                <a:gd name="T107" fmla="*/ 32084 h 634"/>
                <a:gd name="T108" fmla="*/ 26180 w 619"/>
                <a:gd name="T109" fmla="*/ 15862 h 634"/>
                <a:gd name="T110" fmla="*/ 195094 w 619"/>
                <a:gd name="T111" fmla="*/ 15862 h 634"/>
                <a:gd name="T112" fmla="*/ 211232 w 619"/>
                <a:gd name="T113" fmla="*/ 32084 h 634"/>
                <a:gd name="T114" fmla="*/ 211232 w 619"/>
                <a:gd name="T115" fmla="*/ 169790 h 6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19" h="634">
                  <a:moveTo>
                    <a:pt x="530" y="89"/>
                  </a:moveTo>
                  <a:lnTo>
                    <a:pt x="530" y="89"/>
                  </a:lnTo>
                  <a:cubicBezTo>
                    <a:pt x="265" y="118"/>
                    <a:pt x="265" y="118"/>
                    <a:pt x="265" y="118"/>
                  </a:cubicBezTo>
                  <a:cubicBezTo>
                    <a:pt x="265" y="118"/>
                    <a:pt x="250" y="133"/>
                    <a:pt x="250" y="14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21" y="294"/>
                    <a:pt x="177" y="294"/>
                    <a:pt x="132" y="324"/>
                  </a:cubicBezTo>
                  <a:cubicBezTo>
                    <a:pt x="88" y="353"/>
                    <a:pt x="59" y="398"/>
                    <a:pt x="88" y="442"/>
                  </a:cubicBezTo>
                  <a:cubicBezTo>
                    <a:pt x="103" y="486"/>
                    <a:pt x="177" y="486"/>
                    <a:pt x="235" y="457"/>
                  </a:cubicBezTo>
                  <a:cubicBezTo>
                    <a:pt x="280" y="427"/>
                    <a:pt x="294" y="398"/>
                    <a:pt x="294" y="353"/>
                  </a:cubicBezTo>
                  <a:lnTo>
                    <a:pt x="294" y="162"/>
                  </a:lnTo>
                  <a:cubicBezTo>
                    <a:pt x="500" y="133"/>
                    <a:pt x="500" y="133"/>
                    <a:pt x="500" y="133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471" y="251"/>
                    <a:pt x="427" y="251"/>
                    <a:pt x="397" y="280"/>
                  </a:cubicBezTo>
                  <a:cubicBezTo>
                    <a:pt x="339" y="310"/>
                    <a:pt x="309" y="368"/>
                    <a:pt x="339" y="398"/>
                  </a:cubicBezTo>
                  <a:cubicBezTo>
                    <a:pt x="368" y="442"/>
                    <a:pt x="427" y="442"/>
                    <a:pt x="486" y="412"/>
                  </a:cubicBezTo>
                  <a:cubicBezTo>
                    <a:pt x="530" y="398"/>
                    <a:pt x="544" y="353"/>
                    <a:pt x="544" y="324"/>
                  </a:cubicBezTo>
                  <a:lnTo>
                    <a:pt x="544" y="103"/>
                  </a:lnTo>
                  <a:cubicBezTo>
                    <a:pt x="544" y="89"/>
                    <a:pt x="530" y="89"/>
                    <a:pt x="530" y="89"/>
                  </a:cubicBezTo>
                  <a:close/>
                  <a:moveTo>
                    <a:pt x="206" y="427"/>
                  </a:moveTo>
                  <a:lnTo>
                    <a:pt x="206" y="427"/>
                  </a:lnTo>
                  <a:cubicBezTo>
                    <a:pt x="177" y="442"/>
                    <a:pt x="132" y="442"/>
                    <a:pt x="118" y="427"/>
                  </a:cubicBezTo>
                  <a:cubicBezTo>
                    <a:pt x="103" y="398"/>
                    <a:pt x="118" y="368"/>
                    <a:pt x="147" y="353"/>
                  </a:cubicBezTo>
                  <a:cubicBezTo>
                    <a:pt x="191" y="339"/>
                    <a:pt x="221" y="339"/>
                    <a:pt x="235" y="353"/>
                  </a:cubicBezTo>
                  <a:cubicBezTo>
                    <a:pt x="265" y="368"/>
                    <a:pt x="250" y="412"/>
                    <a:pt x="206" y="427"/>
                  </a:cubicBezTo>
                  <a:close/>
                  <a:moveTo>
                    <a:pt x="471" y="383"/>
                  </a:moveTo>
                  <a:lnTo>
                    <a:pt x="471" y="383"/>
                  </a:lnTo>
                  <a:cubicBezTo>
                    <a:pt x="441" y="412"/>
                    <a:pt x="397" y="398"/>
                    <a:pt x="368" y="383"/>
                  </a:cubicBezTo>
                  <a:cubicBezTo>
                    <a:pt x="353" y="368"/>
                    <a:pt x="368" y="324"/>
                    <a:pt x="412" y="310"/>
                  </a:cubicBezTo>
                  <a:cubicBezTo>
                    <a:pt x="441" y="294"/>
                    <a:pt x="471" y="294"/>
                    <a:pt x="500" y="310"/>
                  </a:cubicBezTo>
                  <a:cubicBezTo>
                    <a:pt x="515" y="324"/>
                    <a:pt x="500" y="368"/>
                    <a:pt x="471" y="383"/>
                  </a:cubicBezTo>
                  <a:close/>
                  <a:moveTo>
                    <a:pt x="559" y="589"/>
                  </a:moveTo>
                  <a:lnTo>
                    <a:pt x="559" y="589"/>
                  </a:lnTo>
                  <a:cubicBezTo>
                    <a:pt x="59" y="589"/>
                    <a:pt x="59" y="589"/>
                    <a:pt x="59" y="589"/>
                  </a:cubicBezTo>
                  <a:cubicBezTo>
                    <a:pt x="44" y="589"/>
                    <a:pt x="29" y="604"/>
                    <a:pt x="29" y="619"/>
                  </a:cubicBezTo>
                  <a:cubicBezTo>
                    <a:pt x="29" y="619"/>
                    <a:pt x="44" y="633"/>
                    <a:pt x="59" y="633"/>
                  </a:cubicBezTo>
                  <a:cubicBezTo>
                    <a:pt x="559" y="633"/>
                    <a:pt x="559" y="633"/>
                    <a:pt x="559" y="633"/>
                  </a:cubicBezTo>
                  <a:cubicBezTo>
                    <a:pt x="574" y="633"/>
                    <a:pt x="589" y="619"/>
                    <a:pt x="589" y="619"/>
                  </a:cubicBezTo>
                  <a:cubicBezTo>
                    <a:pt x="589" y="604"/>
                    <a:pt x="574" y="589"/>
                    <a:pt x="559" y="589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29" y="560"/>
                    <a:pt x="73" y="560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89" y="560"/>
                    <a:pt x="618" y="515"/>
                    <a:pt x="618" y="471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4"/>
                    <a:pt x="589" y="0"/>
                    <a:pt x="544" y="0"/>
                  </a:cubicBezTo>
                  <a:close/>
                  <a:moveTo>
                    <a:pt x="589" y="471"/>
                  </a:moveTo>
                  <a:lnTo>
                    <a:pt x="589" y="471"/>
                  </a:lnTo>
                  <a:cubicBezTo>
                    <a:pt x="589" y="501"/>
                    <a:pt x="559" y="515"/>
                    <a:pt x="544" y="515"/>
                  </a:cubicBezTo>
                  <a:cubicBezTo>
                    <a:pt x="73" y="515"/>
                    <a:pt x="73" y="515"/>
                    <a:pt x="73" y="515"/>
                  </a:cubicBezTo>
                  <a:cubicBezTo>
                    <a:pt x="59" y="515"/>
                    <a:pt x="29" y="501"/>
                    <a:pt x="29" y="471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4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59" y="44"/>
                    <a:pt x="589" y="59"/>
                    <a:pt x="589" y="89"/>
                  </a:cubicBezTo>
                  <a:lnTo>
                    <a:pt x="589" y="471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4" name="Freeform 131"/>
            <p:cNvSpPr>
              <a:spLocks noChangeArrowheads="1"/>
            </p:cNvSpPr>
            <p:nvPr userDrawn="1"/>
          </p:nvSpPr>
          <p:spPr bwMode="auto">
            <a:xfrm>
              <a:off x="1365909" y="1227539"/>
              <a:ext cx="545960" cy="711202"/>
            </a:xfrm>
            <a:custGeom>
              <a:avLst/>
              <a:gdLst>
                <a:gd name="T0" fmla="*/ 132899 w 472"/>
                <a:gd name="T1" fmla="*/ 158122 h 619"/>
                <a:gd name="T2" fmla="*/ 132899 w 472"/>
                <a:gd name="T3" fmla="*/ 158122 h 619"/>
                <a:gd name="T4" fmla="*/ 85229 w 472"/>
                <a:gd name="T5" fmla="*/ 110793 h 619"/>
                <a:gd name="T6" fmla="*/ 37559 w 472"/>
                <a:gd name="T7" fmla="*/ 158122 h 619"/>
                <a:gd name="T8" fmla="*/ 85229 w 472"/>
                <a:gd name="T9" fmla="*/ 211188 h 619"/>
                <a:gd name="T10" fmla="*/ 132899 w 472"/>
                <a:gd name="T11" fmla="*/ 158122 h 619"/>
                <a:gd name="T12" fmla="*/ 85229 w 472"/>
                <a:gd name="T13" fmla="*/ 195053 h 619"/>
                <a:gd name="T14" fmla="*/ 85229 w 472"/>
                <a:gd name="T15" fmla="*/ 195053 h 619"/>
                <a:gd name="T16" fmla="*/ 48032 w 472"/>
                <a:gd name="T17" fmla="*/ 158122 h 619"/>
                <a:gd name="T18" fmla="*/ 85229 w 472"/>
                <a:gd name="T19" fmla="*/ 126570 h 619"/>
                <a:gd name="T20" fmla="*/ 122426 w 472"/>
                <a:gd name="T21" fmla="*/ 158122 h 619"/>
                <a:gd name="T22" fmla="*/ 85229 w 472"/>
                <a:gd name="T23" fmla="*/ 195053 h 619"/>
                <a:gd name="T24" fmla="*/ 143734 w 472"/>
                <a:gd name="T25" fmla="*/ 0 h 619"/>
                <a:gd name="T26" fmla="*/ 143734 w 472"/>
                <a:gd name="T27" fmla="*/ 0 h 619"/>
                <a:gd name="T28" fmla="*/ 26724 w 472"/>
                <a:gd name="T29" fmla="*/ 0 h 619"/>
                <a:gd name="T30" fmla="*/ 0 w 472"/>
                <a:gd name="T31" fmla="*/ 26174 h 619"/>
                <a:gd name="T32" fmla="*/ 0 w 472"/>
                <a:gd name="T33" fmla="*/ 195053 h 619"/>
                <a:gd name="T34" fmla="*/ 26724 w 472"/>
                <a:gd name="T35" fmla="*/ 221586 h 619"/>
                <a:gd name="T36" fmla="*/ 143734 w 472"/>
                <a:gd name="T37" fmla="*/ 221586 h 619"/>
                <a:gd name="T38" fmla="*/ 170097 w 472"/>
                <a:gd name="T39" fmla="*/ 195053 h 619"/>
                <a:gd name="T40" fmla="*/ 170097 w 472"/>
                <a:gd name="T41" fmla="*/ 26174 h 619"/>
                <a:gd name="T42" fmla="*/ 143734 w 472"/>
                <a:gd name="T43" fmla="*/ 0 h 619"/>
                <a:gd name="T44" fmla="*/ 154207 w 472"/>
                <a:gd name="T45" fmla="*/ 195053 h 619"/>
                <a:gd name="T46" fmla="*/ 154207 w 472"/>
                <a:gd name="T47" fmla="*/ 195053 h 619"/>
                <a:gd name="T48" fmla="*/ 143734 w 472"/>
                <a:gd name="T49" fmla="*/ 211188 h 619"/>
                <a:gd name="T50" fmla="*/ 85229 w 472"/>
                <a:gd name="T51" fmla="*/ 211188 h 619"/>
                <a:gd name="T52" fmla="*/ 26724 w 472"/>
                <a:gd name="T53" fmla="*/ 211188 h 619"/>
                <a:gd name="T54" fmla="*/ 16251 w 472"/>
                <a:gd name="T55" fmla="*/ 195053 h 619"/>
                <a:gd name="T56" fmla="*/ 16251 w 472"/>
                <a:gd name="T57" fmla="*/ 26174 h 619"/>
                <a:gd name="T58" fmla="*/ 26724 w 472"/>
                <a:gd name="T59" fmla="*/ 10398 h 619"/>
                <a:gd name="T60" fmla="*/ 143734 w 472"/>
                <a:gd name="T61" fmla="*/ 10398 h 619"/>
                <a:gd name="T62" fmla="*/ 154207 w 472"/>
                <a:gd name="T63" fmla="*/ 26174 h 619"/>
                <a:gd name="T64" fmla="*/ 154207 w 472"/>
                <a:gd name="T65" fmla="*/ 195053 h 619"/>
                <a:gd name="T66" fmla="*/ 85229 w 472"/>
                <a:gd name="T67" fmla="*/ 26174 h 619"/>
                <a:gd name="T68" fmla="*/ 85229 w 472"/>
                <a:gd name="T69" fmla="*/ 26174 h 619"/>
                <a:gd name="T70" fmla="*/ 48032 w 472"/>
                <a:gd name="T71" fmla="*/ 63106 h 619"/>
                <a:gd name="T72" fmla="*/ 85229 w 472"/>
                <a:gd name="T73" fmla="*/ 94658 h 619"/>
                <a:gd name="T74" fmla="*/ 122426 w 472"/>
                <a:gd name="T75" fmla="*/ 63106 h 619"/>
                <a:gd name="T76" fmla="*/ 85229 w 472"/>
                <a:gd name="T77" fmla="*/ 26174 h 619"/>
                <a:gd name="T78" fmla="*/ 85229 w 472"/>
                <a:gd name="T79" fmla="*/ 84260 h 619"/>
                <a:gd name="T80" fmla="*/ 85229 w 472"/>
                <a:gd name="T81" fmla="*/ 84260 h 619"/>
                <a:gd name="T82" fmla="*/ 63922 w 472"/>
                <a:gd name="T83" fmla="*/ 63106 h 619"/>
                <a:gd name="T84" fmla="*/ 85229 w 472"/>
                <a:gd name="T85" fmla="*/ 41951 h 619"/>
                <a:gd name="T86" fmla="*/ 106536 w 472"/>
                <a:gd name="T87" fmla="*/ 63106 h 619"/>
                <a:gd name="T88" fmla="*/ 85229 w 472"/>
                <a:gd name="T89" fmla="*/ 84260 h 6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619">
                  <a:moveTo>
                    <a:pt x="368" y="441"/>
                  </a:moveTo>
                  <a:lnTo>
                    <a:pt x="368" y="441"/>
                  </a:lnTo>
                  <a:cubicBezTo>
                    <a:pt x="368" y="368"/>
                    <a:pt x="309" y="309"/>
                    <a:pt x="236" y="309"/>
                  </a:cubicBezTo>
                  <a:cubicBezTo>
                    <a:pt x="162" y="309"/>
                    <a:pt x="104" y="368"/>
                    <a:pt x="104" y="441"/>
                  </a:cubicBezTo>
                  <a:cubicBezTo>
                    <a:pt x="104" y="515"/>
                    <a:pt x="162" y="589"/>
                    <a:pt x="236" y="589"/>
                  </a:cubicBezTo>
                  <a:cubicBezTo>
                    <a:pt x="309" y="589"/>
                    <a:pt x="368" y="515"/>
                    <a:pt x="368" y="441"/>
                  </a:cubicBezTo>
                  <a:close/>
                  <a:moveTo>
                    <a:pt x="236" y="544"/>
                  </a:moveTo>
                  <a:lnTo>
                    <a:pt x="236" y="544"/>
                  </a:lnTo>
                  <a:cubicBezTo>
                    <a:pt x="177" y="544"/>
                    <a:pt x="133" y="500"/>
                    <a:pt x="133" y="441"/>
                  </a:cubicBezTo>
                  <a:cubicBezTo>
                    <a:pt x="133" y="397"/>
                    <a:pt x="177" y="353"/>
                    <a:pt x="236" y="353"/>
                  </a:cubicBezTo>
                  <a:cubicBezTo>
                    <a:pt x="295" y="353"/>
                    <a:pt x="339" y="397"/>
                    <a:pt x="339" y="441"/>
                  </a:cubicBezTo>
                  <a:cubicBezTo>
                    <a:pt x="339" y="500"/>
                    <a:pt x="295" y="544"/>
                    <a:pt x="236" y="544"/>
                  </a:cubicBezTo>
                  <a:close/>
                  <a:moveTo>
                    <a:pt x="398" y="0"/>
                  </a:moveTo>
                  <a:lnTo>
                    <a:pt x="398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30" y="0"/>
                    <a:pt x="0" y="29"/>
                    <a:pt x="0" y="73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30" y="618"/>
                    <a:pt x="74" y="618"/>
                  </a:cubicBezTo>
                  <a:cubicBezTo>
                    <a:pt x="398" y="618"/>
                    <a:pt x="398" y="618"/>
                    <a:pt x="398" y="618"/>
                  </a:cubicBezTo>
                  <a:cubicBezTo>
                    <a:pt x="442" y="618"/>
                    <a:pt x="471" y="589"/>
                    <a:pt x="471" y="544"/>
                  </a:cubicBezTo>
                  <a:cubicBezTo>
                    <a:pt x="471" y="73"/>
                    <a:pt x="471" y="73"/>
                    <a:pt x="471" y="73"/>
                  </a:cubicBezTo>
                  <a:cubicBezTo>
                    <a:pt x="471" y="29"/>
                    <a:pt x="442" y="0"/>
                    <a:pt x="398" y="0"/>
                  </a:cubicBezTo>
                  <a:close/>
                  <a:moveTo>
                    <a:pt x="427" y="544"/>
                  </a:moveTo>
                  <a:lnTo>
                    <a:pt x="427" y="544"/>
                  </a:lnTo>
                  <a:cubicBezTo>
                    <a:pt x="427" y="559"/>
                    <a:pt x="413" y="589"/>
                    <a:pt x="398" y="589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74" y="589"/>
                    <a:pt x="74" y="589"/>
                    <a:pt x="74" y="589"/>
                  </a:cubicBezTo>
                  <a:cubicBezTo>
                    <a:pt x="59" y="589"/>
                    <a:pt x="45" y="559"/>
                    <a:pt x="45" y="54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59"/>
                    <a:pt x="59" y="29"/>
                    <a:pt x="74" y="29"/>
                  </a:cubicBezTo>
                  <a:cubicBezTo>
                    <a:pt x="398" y="29"/>
                    <a:pt x="398" y="29"/>
                    <a:pt x="398" y="29"/>
                  </a:cubicBezTo>
                  <a:cubicBezTo>
                    <a:pt x="413" y="29"/>
                    <a:pt x="427" y="59"/>
                    <a:pt x="427" y="73"/>
                  </a:cubicBezTo>
                  <a:lnTo>
                    <a:pt x="427" y="544"/>
                  </a:lnTo>
                  <a:close/>
                  <a:moveTo>
                    <a:pt x="236" y="73"/>
                  </a:moveTo>
                  <a:lnTo>
                    <a:pt x="236" y="73"/>
                  </a:lnTo>
                  <a:cubicBezTo>
                    <a:pt x="177" y="73"/>
                    <a:pt x="133" y="117"/>
                    <a:pt x="133" y="176"/>
                  </a:cubicBezTo>
                  <a:cubicBezTo>
                    <a:pt x="133" y="221"/>
                    <a:pt x="177" y="264"/>
                    <a:pt x="236" y="264"/>
                  </a:cubicBezTo>
                  <a:cubicBezTo>
                    <a:pt x="295" y="264"/>
                    <a:pt x="339" y="221"/>
                    <a:pt x="339" y="176"/>
                  </a:cubicBezTo>
                  <a:cubicBezTo>
                    <a:pt x="339" y="117"/>
                    <a:pt x="295" y="73"/>
                    <a:pt x="236" y="73"/>
                  </a:cubicBezTo>
                  <a:close/>
                  <a:moveTo>
                    <a:pt x="236" y="235"/>
                  </a:moveTo>
                  <a:lnTo>
                    <a:pt x="236" y="235"/>
                  </a:lnTo>
                  <a:cubicBezTo>
                    <a:pt x="207" y="235"/>
                    <a:pt x="177" y="206"/>
                    <a:pt x="177" y="176"/>
                  </a:cubicBezTo>
                  <a:cubicBezTo>
                    <a:pt x="177" y="132"/>
                    <a:pt x="207" y="117"/>
                    <a:pt x="236" y="117"/>
                  </a:cubicBezTo>
                  <a:cubicBezTo>
                    <a:pt x="266" y="117"/>
                    <a:pt x="295" y="132"/>
                    <a:pt x="295" y="176"/>
                  </a:cubicBezTo>
                  <a:cubicBezTo>
                    <a:pt x="295" y="206"/>
                    <a:pt x="266" y="235"/>
                    <a:pt x="236" y="235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5" name="Freeform 132"/>
            <p:cNvSpPr>
              <a:spLocks noChangeArrowheads="1"/>
            </p:cNvSpPr>
            <p:nvPr userDrawn="1"/>
          </p:nvSpPr>
          <p:spPr bwMode="auto">
            <a:xfrm>
              <a:off x="9428311" y="2429804"/>
              <a:ext cx="711015" cy="732366"/>
            </a:xfrm>
            <a:custGeom>
              <a:avLst/>
              <a:gdLst>
                <a:gd name="T0" fmla="*/ 190073 w 619"/>
                <a:gd name="T1" fmla="*/ 185652 h 634"/>
                <a:gd name="T2" fmla="*/ 190073 w 619"/>
                <a:gd name="T3" fmla="*/ 201874 h 634"/>
                <a:gd name="T4" fmla="*/ 190073 w 619"/>
                <a:gd name="T5" fmla="*/ 185652 h 634"/>
                <a:gd name="T6" fmla="*/ 31559 w 619"/>
                <a:gd name="T7" fmla="*/ 42538 h 634"/>
                <a:gd name="T8" fmla="*/ 31559 w 619"/>
                <a:gd name="T9" fmla="*/ 31723 h 634"/>
                <a:gd name="T10" fmla="*/ 31559 w 619"/>
                <a:gd name="T11" fmla="*/ 42538 h 634"/>
                <a:gd name="T12" fmla="*/ 31559 w 619"/>
                <a:gd name="T13" fmla="*/ 185652 h 634"/>
                <a:gd name="T14" fmla="*/ 31559 w 619"/>
                <a:gd name="T15" fmla="*/ 201874 h 634"/>
                <a:gd name="T16" fmla="*/ 31559 w 619"/>
                <a:gd name="T17" fmla="*/ 185652 h 634"/>
                <a:gd name="T18" fmla="*/ 110816 w 619"/>
                <a:gd name="T19" fmla="*/ 31723 h 634"/>
                <a:gd name="T20" fmla="*/ 110816 w 619"/>
                <a:gd name="T21" fmla="*/ 201874 h 634"/>
                <a:gd name="T22" fmla="*/ 110816 w 619"/>
                <a:gd name="T23" fmla="*/ 31723 h 634"/>
                <a:gd name="T24" fmla="*/ 110816 w 619"/>
                <a:gd name="T25" fmla="*/ 185652 h 634"/>
                <a:gd name="T26" fmla="*/ 110816 w 619"/>
                <a:gd name="T27" fmla="*/ 42538 h 634"/>
                <a:gd name="T28" fmla="*/ 110816 w 619"/>
                <a:gd name="T29" fmla="*/ 185652 h 634"/>
                <a:gd name="T30" fmla="*/ 110816 w 619"/>
                <a:gd name="T31" fmla="*/ 74261 h 634"/>
                <a:gd name="T32" fmla="*/ 110816 w 619"/>
                <a:gd name="T33" fmla="*/ 159336 h 634"/>
                <a:gd name="T34" fmla="*/ 110816 w 619"/>
                <a:gd name="T35" fmla="*/ 74261 h 634"/>
                <a:gd name="T36" fmla="*/ 110816 w 619"/>
                <a:gd name="T37" fmla="*/ 143475 h 634"/>
                <a:gd name="T38" fmla="*/ 110816 w 619"/>
                <a:gd name="T39" fmla="*/ 84715 h 634"/>
                <a:gd name="T40" fmla="*/ 110816 w 619"/>
                <a:gd name="T41" fmla="*/ 143475 h 634"/>
                <a:gd name="T42" fmla="*/ 195452 w 619"/>
                <a:gd name="T43" fmla="*/ 0 h 634"/>
                <a:gd name="T44" fmla="*/ 0 w 619"/>
                <a:gd name="T45" fmla="*/ 31723 h 634"/>
                <a:gd name="T46" fmla="*/ 26539 w 619"/>
                <a:gd name="T47" fmla="*/ 228190 h 634"/>
                <a:gd name="T48" fmla="*/ 221632 w 619"/>
                <a:gd name="T49" fmla="*/ 201874 h 634"/>
                <a:gd name="T50" fmla="*/ 195452 w 619"/>
                <a:gd name="T51" fmla="*/ 0 h 634"/>
                <a:gd name="T52" fmla="*/ 211232 w 619"/>
                <a:gd name="T53" fmla="*/ 201874 h 634"/>
                <a:gd name="T54" fmla="*/ 26539 w 619"/>
                <a:gd name="T55" fmla="*/ 212328 h 634"/>
                <a:gd name="T56" fmla="*/ 10400 w 619"/>
                <a:gd name="T57" fmla="*/ 31723 h 634"/>
                <a:gd name="T58" fmla="*/ 195452 w 619"/>
                <a:gd name="T59" fmla="*/ 15862 h 634"/>
                <a:gd name="T60" fmla="*/ 211232 w 619"/>
                <a:gd name="T61" fmla="*/ 201874 h 634"/>
                <a:gd name="T62" fmla="*/ 190073 w 619"/>
                <a:gd name="T63" fmla="*/ 31723 h 634"/>
                <a:gd name="T64" fmla="*/ 190073 w 619"/>
                <a:gd name="T65" fmla="*/ 42538 h 634"/>
                <a:gd name="T66" fmla="*/ 190073 w 619"/>
                <a:gd name="T67" fmla="*/ 31723 h 6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9" h="634">
                  <a:moveTo>
                    <a:pt x="530" y="515"/>
                  </a:moveTo>
                  <a:lnTo>
                    <a:pt x="530" y="515"/>
                  </a:lnTo>
                  <a:cubicBezTo>
                    <a:pt x="515" y="515"/>
                    <a:pt x="500" y="530"/>
                    <a:pt x="500" y="530"/>
                  </a:cubicBezTo>
                  <a:cubicBezTo>
                    <a:pt x="500" y="545"/>
                    <a:pt x="515" y="560"/>
                    <a:pt x="530" y="560"/>
                  </a:cubicBezTo>
                  <a:cubicBezTo>
                    <a:pt x="530" y="560"/>
                    <a:pt x="545" y="545"/>
                    <a:pt x="545" y="530"/>
                  </a:cubicBezTo>
                  <a:lnTo>
                    <a:pt x="530" y="515"/>
                  </a:lnTo>
                  <a:close/>
                  <a:moveTo>
                    <a:pt x="88" y="118"/>
                  </a:moveTo>
                  <a:lnTo>
                    <a:pt x="88" y="118"/>
                  </a:lnTo>
                  <a:cubicBezTo>
                    <a:pt x="103" y="118"/>
                    <a:pt x="118" y="118"/>
                    <a:pt x="118" y="103"/>
                  </a:cubicBezTo>
                  <a:cubicBezTo>
                    <a:pt x="118" y="88"/>
                    <a:pt x="103" y="88"/>
                    <a:pt x="88" y="88"/>
                  </a:cubicBezTo>
                  <a:cubicBezTo>
                    <a:pt x="88" y="88"/>
                    <a:pt x="74" y="88"/>
                    <a:pt x="74" y="103"/>
                  </a:cubicBezTo>
                  <a:cubicBezTo>
                    <a:pt x="74" y="118"/>
                    <a:pt x="88" y="118"/>
                    <a:pt x="88" y="118"/>
                  </a:cubicBezTo>
                  <a:close/>
                  <a:moveTo>
                    <a:pt x="88" y="515"/>
                  </a:moveTo>
                  <a:lnTo>
                    <a:pt x="88" y="515"/>
                  </a:lnTo>
                  <a:lnTo>
                    <a:pt x="74" y="530"/>
                  </a:lnTo>
                  <a:cubicBezTo>
                    <a:pt x="74" y="545"/>
                    <a:pt x="88" y="560"/>
                    <a:pt x="88" y="560"/>
                  </a:cubicBezTo>
                  <a:cubicBezTo>
                    <a:pt x="103" y="560"/>
                    <a:pt x="118" y="545"/>
                    <a:pt x="118" y="530"/>
                  </a:cubicBezTo>
                  <a:cubicBezTo>
                    <a:pt x="118" y="530"/>
                    <a:pt x="103" y="515"/>
                    <a:pt x="88" y="515"/>
                  </a:cubicBezTo>
                  <a:close/>
                  <a:moveTo>
                    <a:pt x="309" y="88"/>
                  </a:moveTo>
                  <a:lnTo>
                    <a:pt x="309" y="88"/>
                  </a:lnTo>
                  <a:cubicBezTo>
                    <a:pt x="177" y="88"/>
                    <a:pt x="74" y="192"/>
                    <a:pt x="74" y="324"/>
                  </a:cubicBezTo>
                  <a:cubicBezTo>
                    <a:pt x="74" y="456"/>
                    <a:pt x="177" y="560"/>
                    <a:pt x="309" y="560"/>
                  </a:cubicBezTo>
                  <a:cubicBezTo>
                    <a:pt x="441" y="560"/>
                    <a:pt x="545" y="456"/>
                    <a:pt x="545" y="324"/>
                  </a:cubicBezTo>
                  <a:cubicBezTo>
                    <a:pt x="545" y="192"/>
                    <a:pt x="441" y="88"/>
                    <a:pt x="309" y="88"/>
                  </a:cubicBezTo>
                  <a:close/>
                  <a:moveTo>
                    <a:pt x="309" y="515"/>
                  </a:moveTo>
                  <a:lnTo>
                    <a:pt x="309" y="515"/>
                  </a:lnTo>
                  <a:cubicBezTo>
                    <a:pt x="206" y="515"/>
                    <a:pt x="118" y="427"/>
                    <a:pt x="118" y="324"/>
                  </a:cubicBezTo>
                  <a:cubicBezTo>
                    <a:pt x="118" y="206"/>
                    <a:pt x="206" y="118"/>
                    <a:pt x="309" y="118"/>
                  </a:cubicBezTo>
                  <a:cubicBezTo>
                    <a:pt x="412" y="118"/>
                    <a:pt x="500" y="206"/>
                    <a:pt x="500" y="324"/>
                  </a:cubicBezTo>
                  <a:cubicBezTo>
                    <a:pt x="500" y="427"/>
                    <a:pt x="412" y="515"/>
                    <a:pt x="309" y="515"/>
                  </a:cubicBezTo>
                  <a:close/>
                  <a:moveTo>
                    <a:pt x="309" y="206"/>
                  </a:moveTo>
                  <a:lnTo>
                    <a:pt x="309" y="206"/>
                  </a:lnTo>
                  <a:cubicBezTo>
                    <a:pt x="250" y="206"/>
                    <a:pt x="191" y="251"/>
                    <a:pt x="191" y="324"/>
                  </a:cubicBezTo>
                  <a:cubicBezTo>
                    <a:pt x="191" y="383"/>
                    <a:pt x="250" y="442"/>
                    <a:pt x="309" y="442"/>
                  </a:cubicBezTo>
                  <a:cubicBezTo>
                    <a:pt x="368" y="442"/>
                    <a:pt x="427" y="383"/>
                    <a:pt x="427" y="324"/>
                  </a:cubicBezTo>
                  <a:cubicBezTo>
                    <a:pt x="427" y="251"/>
                    <a:pt x="368" y="206"/>
                    <a:pt x="309" y="206"/>
                  </a:cubicBezTo>
                  <a:close/>
                  <a:moveTo>
                    <a:pt x="309" y="398"/>
                  </a:moveTo>
                  <a:lnTo>
                    <a:pt x="309" y="398"/>
                  </a:lnTo>
                  <a:cubicBezTo>
                    <a:pt x="265" y="398"/>
                    <a:pt x="236" y="368"/>
                    <a:pt x="236" y="324"/>
                  </a:cubicBezTo>
                  <a:cubicBezTo>
                    <a:pt x="236" y="280"/>
                    <a:pt x="265" y="235"/>
                    <a:pt x="309" y="235"/>
                  </a:cubicBezTo>
                  <a:cubicBezTo>
                    <a:pt x="353" y="235"/>
                    <a:pt x="383" y="280"/>
                    <a:pt x="383" y="324"/>
                  </a:cubicBezTo>
                  <a:cubicBezTo>
                    <a:pt x="383" y="368"/>
                    <a:pt x="353" y="398"/>
                    <a:pt x="309" y="398"/>
                  </a:cubicBez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4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8"/>
                    <a:pt x="618" y="88"/>
                    <a:pt x="618" y="88"/>
                  </a:cubicBezTo>
                  <a:cubicBezTo>
                    <a:pt x="618" y="44"/>
                    <a:pt x="589" y="0"/>
                    <a:pt x="545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4"/>
                    <a:pt x="559" y="589"/>
                    <a:pt x="545" y="589"/>
                  </a:cubicBezTo>
                  <a:cubicBezTo>
                    <a:pt x="74" y="589"/>
                    <a:pt x="74" y="589"/>
                    <a:pt x="74" y="589"/>
                  </a:cubicBezTo>
                  <a:cubicBezTo>
                    <a:pt x="59" y="589"/>
                    <a:pt x="29" y="574"/>
                    <a:pt x="29" y="560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59"/>
                    <a:pt x="59" y="44"/>
                    <a:pt x="74" y="44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59" y="44"/>
                    <a:pt x="589" y="59"/>
                    <a:pt x="589" y="88"/>
                  </a:cubicBezTo>
                  <a:lnTo>
                    <a:pt x="589" y="560"/>
                  </a:lnTo>
                  <a:close/>
                  <a:moveTo>
                    <a:pt x="530" y="88"/>
                  </a:moveTo>
                  <a:lnTo>
                    <a:pt x="530" y="88"/>
                  </a:lnTo>
                  <a:cubicBezTo>
                    <a:pt x="515" y="88"/>
                    <a:pt x="500" y="88"/>
                    <a:pt x="500" y="103"/>
                  </a:cubicBezTo>
                  <a:cubicBezTo>
                    <a:pt x="500" y="118"/>
                    <a:pt x="515" y="118"/>
                    <a:pt x="530" y="118"/>
                  </a:cubicBezTo>
                  <a:cubicBezTo>
                    <a:pt x="530" y="118"/>
                    <a:pt x="545" y="118"/>
                    <a:pt x="545" y="103"/>
                  </a:cubicBezTo>
                  <a:cubicBezTo>
                    <a:pt x="545" y="88"/>
                    <a:pt x="530" y="88"/>
                    <a:pt x="530" y="88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6" name="Freeform 133"/>
            <p:cNvSpPr>
              <a:spLocks noChangeArrowheads="1"/>
            </p:cNvSpPr>
            <p:nvPr userDrawn="1"/>
          </p:nvSpPr>
          <p:spPr bwMode="auto">
            <a:xfrm>
              <a:off x="8361789" y="2429804"/>
              <a:ext cx="490938" cy="732366"/>
            </a:xfrm>
            <a:custGeom>
              <a:avLst/>
              <a:gdLst>
                <a:gd name="T0" fmla="*/ 147907 w 428"/>
                <a:gd name="T1" fmla="*/ 52992 h 634"/>
                <a:gd name="T2" fmla="*/ 147907 w 428"/>
                <a:gd name="T3" fmla="*/ 52992 h 634"/>
                <a:gd name="T4" fmla="*/ 79146 w 428"/>
                <a:gd name="T5" fmla="*/ 0 h 634"/>
                <a:gd name="T6" fmla="*/ 10744 w 428"/>
                <a:gd name="T7" fmla="*/ 52992 h 634"/>
                <a:gd name="T8" fmla="*/ 0 w 428"/>
                <a:gd name="T9" fmla="*/ 63807 h 634"/>
                <a:gd name="T10" fmla="*/ 0 w 428"/>
                <a:gd name="T11" fmla="*/ 79668 h 634"/>
                <a:gd name="T12" fmla="*/ 16116 w 428"/>
                <a:gd name="T13" fmla="*/ 95530 h 634"/>
                <a:gd name="T14" fmla="*/ 16116 w 428"/>
                <a:gd name="T15" fmla="*/ 95530 h 634"/>
                <a:gd name="T16" fmla="*/ 37245 w 428"/>
                <a:gd name="T17" fmla="*/ 116798 h 634"/>
                <a:gd name="T18" fmla="*/ 47631 w 428"/>
                <a:gd name="T19" fmla="*/ 212328 h 634"/>
                <a:gd name="T20" fmla="*/ 63389 w 428"/>
                <a:gd name="T21" fmla="*/ 228190 h 634"/>
                <a:gd name="T22" fmla="*/ 89890 w 428"/>
                <a:gd name="T23" fmla="*/ 228190 h 634"/>
                <a:gd name="T24" fmla="*/ 105648 w 428"/>
                <a:gd name="T25" fmla="*/ 212328 h 634"/>
                <a:gd name="T26" fmla="*/ 121406 w 428"/>
                <a:gd name="T27" fmla="*/ 116798 h 634"/>
                <a:gd name="T28" fmla="*/ 142535 w 428"/>
                <a:gd name="T29" fmla="*/ 95530 h 634"/>
                <a:gd name="T30" fmla="*/ 142535 w 428"/>
                <a:gd name="T31" fmla="*/ 95530 h 634"/>
                <a:gd name="T32" fmla="*/ 152921 w 428"/>
                <a:gd name="T33" fmla="*/ 79668 h 634"/>
                <a:gd name="T34" fmla="*/ 152921 w 428"/>
                <a:gd name="T35" fmla="*/ 63807 h 634"/>
                <a:gd name="T36" fmla="*/ 147907 w 428"/>
                <a:gd name="T37" fmla="*/ 52992 h 634"/>
                <a:gd name="T38" fmla="*/ 79146 w 428"/>
                <a:gd name="T39" fmla="*/ 15862 h 634"/>
                <a:gd name="T40" fmla="*/ 79146 w 428"/>
                <a:gd name="T41" fmla="*/ 15862 h 634"/>
                <a:gd name="T42" fmla="*/ 131791 w 428"/>
                <a:gd name="T43" fmla="*/ 52992 h 634"/>
                <a:gd name="T44" fmla="*/ 21130 w 428"/>
                <a:gd name="T45" fmla="*/ 52992 h 634"/>
                <a:gd name="T46" fmla="*/ 79146 w 428"/>
                <a:gd name="T47" fmla="*/ 15862 h 634"/>
                <a:gd name="T48" fmla="*/ 89890 w 428"/>
                <a:gd name="T49" fmla="*/ 201874 h 634"/>
                <a:gd name="T50" fmla="*/ 89890 w 428"/>
                <a:gd name="T51" fmla="*/ 201874 h 634"/>
                <a:gd name="T52" fmla="*/ 84518 w 428"/>
                <a:gd name="T53" fmla="*/ 212328 h 634"/>
                <a:gd name="T54" fmla="*/ 68761 w 428"/>
                <a:gd name="T55" fmla="*/ 212328 h 634"/>
                <a:gd name="T56" fmla="*/ 63389 w 428"/>
                <a:gd name="T57" fmla="*/ 201874 h 634"/>
                <a:gd name="T58" fmla="*/ 47631 w 428"/>
                <a:gd name="T59" fmla="*/ 122206 h 634"/>
                <a:gd name="T60" fmla="*/ 79146 w 428"/>
                <a:gd name="T61" fmla="*/ 127253 h 634"/>
                <a:gd name="T62" fmla="*/ 105648 w 428"/>
                <a:gd name="T63" fmla="*/ 122206 h 634"/>
                <a:gd name="T64" fmla="*/ 89890 w 428"/>
                <a:gd name="T65" fmla="*/ 201874 h 634"/>
                <a:gd name="T66" fmla="*/ 79146 w 428"/>
                <a:gd name="T67" fmla="*/ 116798 h 634"/>
                <a:gd name="T68" fmla="*/ 79146 w 428"/>
                <a:gd name="T69" fmla="*/ 116798 h 634"/>
                <a:gd name="T70" fmla="*/ 31873 w 428"/>
                <a:gd name="T71" fmla="*/ 95530 h 634"/>
                <a:gd name="T72" fmla="*/ 121406 w 428"/>
                <a:gd name="T73" fmla="*/ 95530 h 634"/>
                <a:gd name="T74" fmla="*/ 79146 w 428"/>
                <a:gd name="T75" fmla="*/ 116798 h 634"/>
                <a:gd name="T76" fmla="*/ 131791 w 428"/>
                <a:gd name="T77" fmla="*/ 79668 h 634"/>
                <a:gd name="T78" fmla="*/ 131791 w 428"/>
                <a:gd name="T79" fmla="*/ 79668 h 634"/>
                <a:gd name="T80" fmla="*/ 21130 w 428"/>
                <a:gd name="T81" fmla="*/ 79668 h 634"/>
                <a:gd name="T82" fmla="*/ 16116 w 428"/>
                <a:gd name="T83" fmla="*/ 74261 h 634"/>
                <a:gd name="T84" fmla="*/ 21130 w 428"/>
                <a:gd name="T85" fmla="*/ 63807 h 634"/>
                <a:gd name="T86" fmla="*/ 131791 w 428"/>
                <a:gd name="T87" fmla="*/ 63807 h 634"/>
                <a:gd name="T88" fmla="*/ 142535 w 428"/>
                <a:gd name="T89" fmla="*/ 74261 h 634"/>
                <a:gd name="T90" fmla="*/ 131791 w 428"/>
                <a:gd name="T91" fmla="*/ 79668 h 6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28" h="634">
                  <a:moveTo>
                    <a:pt x="413" y="147"/>
                  </a:moveTo>
                  <a:lnTo>
                    <a:pt x="413" y="147"/>
                  </a:lnTo>
                  <a:cubicBezTo>
                    <a:pt x="383" y="59"/>
                    <a:pt x="309" y="0"/>
                    <a:pt x="221" y="0"/>
                  </a:cubicBezTo>
                  <a:cubicBezTo>
                    <a:pt x="118" y="0"/>
                    <a:pt x="45" y="59"/>
                    <a:pt x="30" y="147"/>
                  </a:cubicBezTo>
                  <a:cubicBezTo>
                    <a:pt x="15" y="147"/>
                    <a:pt x="0" y="162"/>
                    <a:pt x="0" y="177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35"/>
                    <a:pt x="15" y="265"/>
                    <a:pt x="45" y="265"/>
                  </a:cubicBezTo>
                  <a:cubicBezTo>
                    <a:pt x="59" y="280"/>
                    <a:pt x="74" y="309"/>
                    <a:pt x="104" y="324"/>
                  </a:cubicBezTo>
                  <a:cubicBezTo>
                    <a:pt x="133" y="589"/>
                    <a:pt x="133" y="589"/>
                    <a:pt x="133" y="589"/>
                  </a:cubicBezTo>
                  <a:cubicBezTo>
                    <a:pt x="133" y="618"/>
                    <a:pt x="163" y="633"/>
                    <a:pt x="177" y="633"/>
                  </a:cubicBezTo>
                  <a:cubicBezTo>
                    <a:pt x="251" y="633"/>
                    <a:pt x="251" y="633"/>
                    <a:pt x="251" y="633"/>
                  </a:cubicBezTo>
                  <a:cubicBezTo>
                    <a:pt x="280" y="633"/>
                    <a:pt x="295" y="618"/>
                    <a:pt x="295" y="589"/>
                  </a:cubicBezTo>
                  <a:cubicBezTo>
                    <a:pt x="339" y="324"/>
                    <a:pt x="339" y="324"/>
                    <a:pt x="339" y="324"/>
                  </a:cubicBezTo>
                  <a:cubicBezTo>
                    <a:pt x="354" y="309"/>
                    <a:pt x="383" y="280"/>
                    <a:pt x="398" y="265"/>
                  </a:cubicBezTo>
                  <a:cubicBezTo>
                    <a:pt x="413" y="265"/>
                    <a:pt x="427" y="235"/>
                    <a:pt x="427" y="221"/>
                  </a:cubicBezTo>
                  <a:cubicBezTo>
                    <a:pt x="427" y="177"/>
                    <a:pt x="427" y="177"/>
                    <a:pt x="427" y="177"/>
                  </a:cubicBezTo>
                  <a:cubicBezTo>
                    <a:pt x="427" y="162"/>
                    <a:pt x="427" y="147"/>
                    <a:pt x="413" y="147"/>
                  </a:cubicBezTo>
                  <a:close/>
                  <a:moveTo>
                    <a:pt x="221" y="44"/>
                  </a:moveTo>
                  <a:lnTo>
                    <a:pt x="221" y="44"/>
                  </a:lnTo>
                  <a:cubicBezTo>
                    <a:pt x="280" y="44"/>
                    <a:pt x="354" y="88"/>
                    <a:pt x="368" y="147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89" y="88"/>
                    <a:pt x="148" y="44"/>
                    <a:pt x="221" y="44"/>
                  </a:cubicBezTo>
                  <a:close/>
                  <a:moveTo>
                    <a:pt x="251" y="560"/>
                  </a:moveTo>
                  <a:lnTo>
                    <a:pt x="251" y="560"/>
                  </a:lnTo>
                  <a:cubicBezTo>
                    <a:pt x="251" y="574"/>
                    <a:pt x="251" y="589"/>
                    <a:pt x="236" y="589"/>
                  </a:cubicBezTo>
                  <a:cubicBezTo>
                    <a:pt x="192" y="589"/>
                    <a:pt x="192" y="589"/>
                    <a:pt x="192" y="589"/>
                  </a:cubicBezTo>
                  <a:cubicBezTo>
                    <a:pt x="177" y="589"/>
                    <a:pt x="177" y="574"/>
                    <a:pt x="177" y="560"/>
                  </a:cubicBezTo>
                  <a:cubicBezTo>
                    <a:pt x="133" y="339"/>
                    <a:pt x="133" y="339"/>
                    <a:pt x="133" y="339"/>
                  </a:cubicBezTo>
                  <a:cubicBezTo>
                    <a:pt x="163" y="353"/>
                    <a:pt x="192" y="353"/>
                    <a:pt x="221" y="353"/>
                  </a:cubicBezTo>
                  <a:cubicBezTo>
                    <a:pt x="251" y="353"/>
                    <a:pt x="266" y="353"/>
                    <a:pt x="295" y="339"/>
                  </a:cubicBezTo>
                  <a:lnTo>
                    <a:pt x="251" y="560"/>
                  </a:lnTo>
                  <a:close/>
                  <a:moveTo>
                    <a:pt x="221" y="324"/>
                  </a:moveTo>
                  <a:lnTo>
                    <a:pt x="221" y="324"/>
                  </a:lnTo>
                  <a:cubicBezTo>
                    <a:pt x="163" y="324"/>
                    <a:pt x="118" y="294"/>
                    <a:pt x="89" y="265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09" y="294"/>
                    <a:pt x="266" y="324"/>
                    <a:pt x="221" y="324"/>
                  </a:cubicBezTo>
                  <a:close/>
                  <a:moveTo>
                    <a:pt x="368" y="221"/>
                  </a:moveTo>
                  <a:lnTo>
                    <a:pt x="368" y="221"/>
                  </a:lnTo>
                  <a:cubicBezTo>
                    <a:pt x="59" y="221"/>
                    <a:pt x="59" y="221"/>
                    <a:pt x="59" y="221"/>
                  </a:cubicBezTo>
                  <a:cubicBezTo>
                    <a:pt x="45" y="221"/>
                    <a:pt x="45" y="206"/>
                    <a:pt x="45" y="206"/>
                  </a:cubicBezTo>
                  <a:cubicBezTo>
                    <a:pt x="45" y="192"/>
                    <a:pt x="45" y="177"/>
                    <a:pt x="59" y="177"/>
                  </a:cubicBezTo>
                  <a:cubicBezTo>
                    <a:pt x="368" y="177"/>
                    <a:pt x="368" y="177"/>
                    <a:pt x="368" y="177"/>
                  </a:cubicBezTo>
                  <a:cubicBezTo>
                    <a:pt x="383" y="177"/>
                    <a:pt x="398" y="192"/>
                    <a:pt x="398" y="206"/>
                  </a:cubicBezTo>
                  <a:cubicBezTo>
                    <a:pt x="398" y="206"/>
                    <a:pt x="383" y="221"/>
                    <a:pt x="368" y="221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7" name="Freeform 134"/>
            <p:cNvSpPr>
              <a:spLocks noChangeArrowheads="1"/>
            </p:cNvSpPr>
            <p:nvPr userDrawn="1"/>
          </p:nvSpPr>
          <p:spPr bwMode="auto">
            <a:xfrm>
              <a:off x="7070959" y="2429804"/>
              <a:ext cx="732174" cy="732366"/>
            </a:xfrm>
            <a:custGeom>
              <a:avLst/>
              <a:gdLst>
                <a:gd name="T0" fmla="*/ 212011 w 634"/>
                <a:gd name="T1" fmla="*/ 105984 h 634"/>
                <a:gd name="T2" fmla="*/ 111414 w 634"/>
                <a:gd name="T3" fmla="*/ 0 h 634"/>
                <a:gd name="T4" fmla="*/ 15865 w 634"/>
                <a:gd name="T5" fmla="*/ 105984 h 634"/>
                <a:gd name="T6" fmla="*/ 0 w 634"/>
                <a:gd name="T7" fmla="*/ 169790 h 634"/>
                <a:gd name="T8" fmla="*/ 58411 w 634"/>
                <a:gd name="T9" fmla="*/ 201874 h 634"/>
                <a:gd name="T10" fmla="*/ 84732 w 634"/>
                <a:gd name="T11" fmla="*/ 127253 h 634"/>
                <a:gd name="T12" fmla="*/ 26321 w 634"/>
                <a:gd name="T13" fmla="*/ 100937 h 634"/>
                <a:gd name="T14" fmla="*/ 196146 w 634"/>
                <a:gd name="T15" fmla="*/ 100937 h 634"/>
                <a:gd name="T16" fmla="*/ 143144 w 634"/>
                <a:gd name="T17" fmla="*/ 127253 h 634"/>
                <a:gd name="T18" fmla="*/ 169825 w 634"/>
                <a:gd name="T19" fmla="*/ 201874 h 634"/>
                <a:gd name="T20" fmla="*/ 185690 w 634"/>
                <a:gd name="T21" fmla="*/ 222782 h 634"/>
                <a:gd name="T22" fmla="*/ 196146 w 634"/>
                <a:gd name="T23" fmla="*/ 222782 h 634"/>
                <a:gd name="T24" fmla="*/ 228236 w 634"/>
                <a:gd name="T25" fmla="*/ 169790 h 634"/>
                <a:gd name="T26" fmla="*/ 212011 w 634"/>
                <a:gd name="T27" fmla="*/ 105984 h 634"/>
                <a:gd name="T28" fmla="*/ 47594 w 634"/>
                <a:gd name="T29" fmla="*/ 116798 h 634"/>
                <a:gd name="T30" fmla="*/ 68868 w 634"/>
                <a:gd name="T31" fmla="*/ 127253 h 634"/>
                <a:gd name="T32" fmla="*/ 58411 w 634"/>
                <a:gd name="T33" fmla="*/ 185652 h 634"/>
                <a:gd name="T34" fmla="*/ 42186 w 634"/>
                <a:gd name="T35" fmla="*/ 148521 h 634"/>
                <a:gd name="T36" fmla="*/ 31730 w 634"/>
                <a:gd name="T37" fmla="*/ 116798 h 634"/>
                <a:gd name="T38" fmla="*/ 26321 w 634"/>
                <a:gd name="T39" fmla="*/ 148521 h 634"/>
                <a:gd name="T40" fmla="*/ 26321 w 634"/>
                <a:gd name="T41" fmla="*/ 185652 h 634"/>
                <a:gd name="T42" fmla="*/ 15865 w 634"/>
                <a:gd name="T43" fmla="*/ 127253 h 634"/>
                <a:gd name="T44" fmla="*/ 31730 w 634"/>
                <a:gd name="T45" fmla="*/ 116798 h 634"/>
                <a:gd name="T46" fmla="*/ 174873 w 634"/>
                <a:gd name="T47" fmla="*/ 185652 h 634"/>
                <a:gd name="T48" fmla="*/ 153600 w 634"/>
                <a:gd name="T49" fmla="*/ 169790 h 634"/>
                <a:gd name="T50" fmla="*/ 169825 w 634"/>
                <a:gd name="T51" fmla="*/ 116798 h 634"/>
                <a:gd name="T52" fmla="*/ 185690 w 634"/>
                <a:gd name="T53" fmla="*/ 148521 h 634"/>
                <a:gd name="T54" fmla="*/ 212011 w 634"/>
                <a:gd name="T55" fmla="*/ 169790 h 634"/>
                <a:gd name="T56" fmla="*/ 196146 w 634"/>
                <a:gd name="T57" fmla="*/ 185652 h 634"/>
                <a:gd name="T58" fmla="*/ 196146 w 634"/>
                <a:gd name="T59" fmla="*/ 148521 h 634"/>
                <a:gd name="T60" fmla="*/ 196146 w 634"/>
                <a:gd name="T61" fmla="*/ 116798 h 634"/>
                <a:gd name="T62" fmla="*/ 212011 w 634"/>
                <a:gd name="T63" fmla="*/ 169790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4">
                  <a:moveTo>
                    <a:pt x="588" y="294"/>
                  </a:moveTo>
                  <a:lnTo>
                    <a:pt x="588" y="294"/>
                  </a:lnTo>
                  <a:cubicBezTo>
                    <a:pt x="588" y="280"/>
                    <a:pt x="588" y="280"/>
                    <a:pt x="588" y="265"/>
                  </a:cubicBezTo>
                  <a:cubicBezTo>
                    <a:pt x="588" y="118"/>
                    <a:pt x="471" y="0"/>
                    <a:pt x="309" y="0"/>
                  </a:cubicBezTo>
                  <a:cubicBezTo>
                    <a:pt x="162" y="0"/>
                    <a:pt x="44" y="118"/>
                    <a:pt x="44" y="265"/>
                  </a:cubicBezTo>
                  <a:cubicBezTo>
                    <a:pt x="44" y="280"/>
                    <a:pt x="44" y="280"/>
                    <a:pt x="44" y="294"/>
                  </a:cubicBezTo>
                  <a:cubicBezTo>
                    <a:pt x="14" y="309"/>
                    <a:pt x="0" y="324"/>
                    <a:pt x="0" y="353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29" y="560"/>
                    <a:pt x="73" y="560"/>
                  </a:cubicBezTo>
                  <a:lnTo>
                    <a:pt x="162" y="560"/>
                  </a:lnTo>
                  <a:cubicBezTo>
                    <a:pt x="206" y="560"/>
                    <a:pt x="235" y="515"/>
                    <a:pt x="235" y="471"/>
                  </a:cubicBezTo>
                  <a:cubicBezTo>
                    <a:pt x="235" y="353"/>
                    <a:pt x="235" y="353"/>
                    <a:pt x="235" y="353"/>
                  </a:cubicBezTo>
                  <a:cubicBezTo>
                    <a:pt x="235" y="309"/>
                    <a:pt x="206" y="280"/>
                    <a:pt x="162" y="280"/>
                  </a:cubicBezTo>
                  <a:cubicBezTo>
                    <a:pt x="162" y="280"/>
                    <a:pt x="88" y="280"/>
                    <a:pt x="73" y="280"/>
                  </a:cubicBezTo>
                  <a:cubicBezTo>
                    <a:pt x="73" y="147"/>
                    <a:pt x="176" y="44"/>
                    <a:pt x="309" y="44"/>
                  </a:cubicBezTo>
                  <a:cubicBezTo>
                    <a:pt x="442" y="44"/>
                    <a:pt x="544" y="133"/>
                    <a:pt x="544" y="280"/>
                  </a:cubicBezTo>
                  <a:lnTo>
                    <a:pt x="471" y="280"/>
                  </a:lnTo>
                  <a:cubicBezTo>
                    <a:pt x="426" y="280"/>
                    <a:pt x="397" y="309"/>
                    <a:pt x="397" y="353"/>
                  </a:cubicBezTo>
                  <a:cubicBezTo>
                    <a:pt x="397" y="471"/>
                    <a:pt x="397" y="471"/>
                    <a:pt x="397" y="471"/>
                  </a:cubicBezTo>
                  <a:cubicBezTo>
                    <a:pt x="397" y="515"/>
                    <a:pt x="426" y="560"/>
                    <a:pt x="471" y="560"/>
                  </a:cubicBezTo>
                  <a:lnTo>
                    <a:pt x="515" y="560"/>
                  </a:lnTo>
                  <a:cubicBezTo>
                    <a:pt x="515" y="618"/>
                    <a:pt x="515" y="618"/>
                    <a:pt x="515" y="618"/>
                  </a:cubicBezTo>
                  <a:cubicBezTo>
                    <a:pt x="515" y="618"/>
                    <a:pt x="515" y="633"/>
                    <a:pt x="530" y="633"/>
                  </a:cubicBezTo>
                  <a:cubicBezTo>
                    <a:pt x="544" y="633"/>
                    <a:pt x="544" y="618"/>
                    <a:pt x="544" y="618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88" y="560"/>
                    <a:pt x="633" y="515"/>
                    <a:pt x="633" y="471"/>
                  </a:cubicBezTo>
                  <a:cubicBezTo>
                    <a:pt x="633" y="353"/>
                    <a:pt x="633" y="353"/>
                    <a:pt x="633" y="353"/>
                  </a:cubicBezTo>
                  <a:cubicBezTo>
                    <a:pt x="633" y="324"/>
                    <a:pt x="618" y="309"/>
                    <a:pt x="588" y="294"/>
                  </a:cubicBezTo>
                  <a:close/>
                  <a:moveTo>
                    <a:pt x="132" y="324"/>
                  </a:moveTo>
                  <a:lnTo>
                    <a:pt x="132" y="324"/>
                  </a:lnTo>
                  <a:cubicBezTo>
                    <a:pt x="162" y="324"/>
                    <a:pt x="162" y="324"/>
                    <a:pt x="162" y="324"/>
                  </a:cubicBezTo>
                  <a:cubicBezTo>
                    <a:pt x="176" y="324"/>
                    <a:pt x="191" y="339"/>
                    <a:pt x="191" y="353"/>
                  </a:cubicBezTo>
                  <a:cubicBezTo>
                    <a:pt x="191" y="471"/>
                    <a:pt x="191" y="471"/>
                    <a:pt x="191" y="471"/>
                  </a:cubicBezTo>
                  <a:cubicBezTo>
                    <a:pt x="191" y="501"/>
                    <a:pt x="176" y="515"/>
                    <a:pt x="162" y="515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32" y="486"/>
                    <a:pt x="117" y="442"/>
                    <a:pt x="117" y="412"/>
                  </a:cubicBezTo>
                  <a:cubicBezTo>
                    <a:pt x="117" y="383"/>
                    <a:pt x="117" y="353"/>
                    <a:pt x="132" y="324"/>
                  </a:cubicBezTo>
                  <a:close/>
                  <a:moveTo>
                    <a:pt x="88" y="324"/>
                  </a:moveTo>
                  <a:lnTo>
                    <a:pt x="88" y="324"/>
                  </a:lnTo>
                  <a:cubicBezTo>
                    <a:pt x="88" y="353"/>
                    <a:pt x="73" y="383"/>
                    <a:pt x="73" y="412"/>
                  </a:cubicBezTo>
                  <a:cubicBezTo>
                    <a:pt x="73" y="442"/>
                    <a:pt x="88" y="486"/>
                    <a:pt x="103" y="515"/>
                  </a:cubicBezTo>
                  <a:cubicBezTo>
                    <a:pt x="73" y="515"/>
                    <a:pt x="73" y="515"/>
                    <a:pt x="73" y="515"/>
                  </a:cubicBezTo>
                  <a:cubicBezTo>
                    <a:pt x="59" y="515"/>
                    <a:pt x="44" y="501"/>
                    <a:pt x="44" y="471"/>
                  </a:cubicBezTo>
                  <a:cubicBezTo>
                    <a:pt x="44" y="353"/>
                    <a:pt x="44" y="353"/>
                    <a:pt x="44" y="353"/>
                  </a:cubicBezTo>
                  <a:cubicBezTo>
                    <a:pt x="44" y="339"/>
                    <a:pt x="59" y="324"/>
                    <a:pt x="73" y="324"/>
                  </a:cubicBezTo>
                  <a:lnTo>
                    <a:pt x="88" y="324"/>
                  </a:lnTo>
                  <a:close/>
                  <a:moveTo>
                    <a:pt x="485" y="515"/>
                  </a:moveTo>
                  <a:lnTo>
                    <a:pt x="485" y="515"/>
                  </a:lnTo>
                  <a:cubicBezTo>
                    <a:pt x="471" y="515"/>
                    <a:pt x="471" y="515"/>
                    <a:pt x="471" y="515"/>
                  </a:cubicBezTo>
                  <a:cubicBezTo>
                    <a:pt x="456" y="515"/>
                    <a:pt x="426" y="501"/>
                    <a:pt x="426" y="471"/>
                  </a:cubicBezTo>
                  <a:cubicBezTo>
                    <a:pt x="426" y="353"/>
                    <a:pt x="426" y="353"/>
                    <a:pt x="426" y="353"/>
                  </a:cubicBezTo>
                  <a:cubicBezTo>
                    <a:pt x="426" y="339"/>
                    <a:pt x="456" y="324"/>
                    <a:pt x="471" y="324"/>
                  </a:cubicBezTo>
                  <a:cubicBezTo>
                    <a:pt x="500" y="324"/>
                    <a:pt x="500" y="324"/>
                    <a:pt x="500" y="324"/>
                  </a:cubicBezTo>
                  <a:cubicBezTo>
                    <a:pt x="500" y="353"/>
                    <a:pt x="515" y="383"/>
                    <a:pt x="515" y="412"/>
                  </a:cubicBezTo>
                  <a:cubicBezTo>
                    <a:pt x="515" y="442"/>
                    <a:pt x="500" y="486"/>
                    <a:pt x="485" y="515"/>
                  </a:cubicBezTo>
                  <a:close/>
                  <a:moveTo>
                    <a:pt x="588" y="471"/>
                  </a:moveTo>
                  <a:lnTo>
                    <a:pt x="588" y="471"/>
                  </a:lnTo>
                  <a:cubicBezTo>
                    <a:pt x="588" y="501"/>
                    <a:pt x="574" y="515"/>
                    <a:pt x="544" y="515"/>
                  </a:cubicBezTo>
                  <a:cubicBezTo>
                    <a:pt x="530" y="515"/>
                    <a:pt x="530" y="515"/>
                    <a:pt x="530" y="515"/>
                  </a:cubicBezTo>
                  <a:cubicBezTo>
                    <a:pt x="544" y="486"/>
                    <a:pt x="544" y="442"/>
                    <a:pt x="544" y="412"/>
                  </a:cubicBezTo>
                  <a:cubicBezTo>
                    <a:pt x="544" y="383"/>
                    <a:pt x="544" y="353"/>
                    <a:pt x="530" y="324"/>
                  </a:cubicBezTo>
                  <a:cubicBezTo>
                    <a:pt x="544" y="324"/>
                    <a:pt x="544" y="324"/>
                    <a:pt x="544" y="324"/>
                  </a:cubicBezTo>
                  <a:cubicBezTo>
                    <a:pt x="574" y="324"/>
                    <a:pt x="588" y="339"/>
                    <a:pt x="588" y="353"/>
                  </a:cubicBezTo>
                  <a:lnTo>
                    <a:pt x="588" y="471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8" name="Freeform 135"/>
            <p:cNvSpPr>
              <a:spLocks noChangeArrowheads="1"/>
            </p:cNvSpPr>
            <p:nvPr userDrawn="1"/>
          </p:nvSpPr>
          <p:spPr bwMode="auto">
            <a:xfrm>
              <a:off x="5915560" y="2429804"/>
              <a:ext cx="681392" cy="732366"/>
            </a:xfrm>
            <a:custGeom>
              <a:avLst/>
              <a:gdLst>
                <a:gd name="T0" fmla="*/ 164703 w 589"/>
                <a:gd name="T1" fmla="*/ 127253 h 634"/>
                <a:gd name="T2" fmla="*/ 164703 w 589"/>
                <a:gd name="T3" fmla="*/ 84715 h 634"/>
                <a:gd name="T4" fmla="*/ 164703 w 589"/>
                <a:gd name="T5" fmla="*/ 127253 h 634"/>
                <a:gd name="T6" fmla="*/ 153868 w 589"/>
                <a:gd name="T7" fmla="*/ 100937 h 634"/>
                <a:gd name="T8" fmla="*/ 170121 w 589"/>
                <a:gd name="T9" fmla="*/ 116798 h 634"/>
                <a:gd name="T10" fmla="*/ 153868 w 589"/>
                <a:gd name="T11" fmla="*/ 100937 h 634"/>
                <a:gd name="T12" fmla="*/ 164703 w 589"/>
                <a:gd name="T13" fmla="*/ 185652 h 634"/>
                <a:gd name="T14" fmla="*/ 164703 w 589"/>
                <a:gd name="T15" fmla="*/ 143475 h 634"/>
                <a:gd name="T16" fmla="*/ 164703 w 589"/>
                <a:gd name="T17" fmla="*/ 185652 h 634"/>
                <a:gd name="T18" fmla="*/ 153868 w 589"/>
                <a:gd name="T19" fmla="*/ 159336 h 634"/>
                <a:gd name="T20" fmla="*/ 170121 w 589"/>
                <a:gd name="T21" fmla="*/ 169790 h 634"/>
                <a:gd name="T22" fmla="*/ 153868 w 589"/>
                <a:gd name="T23" fmla="*/ 159336 h 634"/>
                <a:gd name="T24" fmla="*/ 186014 w 589"/>
                <a:gd name="T25" fmla="*/ 0 h 634"/>
                <a:gd name="T26" fmla="*/ 0 w 589"/>
                <a:gd name="T27" fmla="*/ 31723 h 634"/>
                <a:gd name="T28" fmla="*/ 26367 w 589"/>
                <a:gd name="T29" fmla="*/ 228190 h 634"/>
                <a:gd name="T30" fmla="*/ 212381 w 589"/>
                <a:gd name="T31" fmla="*/ 201874 h 634"/>
                <a:gd name="T32" fmla="*/ 186014 w 589"/>
                <a:gd name="T33" fmla="*/ 0 h 634"/>
                <a:gd name="T34" fmla="*/ 196488 w 589"/>
                <a:gd name="T35" fmla="*/ 201874 h 634"/>
                <a:gd name="T36" fmla="*/ 26367 w 589"/>
                <a:gd name="T37" fmla="*/ 212328 h 634"/>
                <a:gd name="T38" fmla="*/ 15892 w 589"/>
                <a:gd name="T39" fmla="*/ 58399 h 634"/>
                <a:gd name="T40" fmla="*/ 196488 w 589"/>
                <a:gd name="T41" fmla="*/ 201874 h 634"/>
                <a:gd name="T42" fmla="*/ 196488 w 589"/>
                <a:gd name="T43" fmla="*/ 42538 h 634"/>
                <a:gd name="T44" fmla="*/ 15892 w 589"/>
                <a:gd name="T45" fmla="*/ 31723 h 634"/>
                <a:gd name="T46" fmla="*/ 186014 w 589"/>
                <a:gd name="T47" fmla="*/ 15862 h 634"/>
                <a:gd name="T48" fmla="*/ 196488 w 589"/>
                <a:gd name="T49" fmla="*/ 42538 h 634"/>
                <a:gd name="T50" fmla="*/ 106190 w 589"/>
                <a:gd name="T51" fmla="*/ 127253 h 634"/>
                <a:gd name="T52" fmla="*/ 106190 w 589"/>
                <a:gd name="T53" fmla="*/ 84715 h 634"/>
                <a:gd name="T54" fmla="*/ 106190 w 589"/>
                <a:gd name="T55" fmla="*/ 127253 h 634"/>
                <a:gd name="T56" fmla="*/ 100773 w 589"/>
                <a:gd name="T57" fmla="*/ 100937 h 634"/>
                <a:gd name="T58" fmla="*/ 111608 w 589"/>
                <a:gd name="T59" fmla="*/ 116798 h 634"/>
                <a:gd name="T60" fmla="*/ 100773 w 589"/>
                <a:gd name="T61" fmla="*/ 100937 h 634"/>
                <a:gd name="T62" fmla="*/ 47677 w 589"/>
                <a:gd name="T63" fmla="*/ 127253 h 634"/>
                <a:gd name="T64" fmla="*/ 47677 w 589"/>
                <a:gd name="T65" fmla="*/ 84715 h 634"/>
                <a:gd name="T66" fmla="*/ 47677 w 589"/>
                <a:gd name="T67" fmla="*/ 127253 h 634"/>
                <a:gd name="T68" fmla="*/ 42259 w 589"/>
                <a:gd name="T69" fmla="*/ 100937 h 634"/>
                <a:gd name="T70" fmla="*/ 58513 w 589"/>
                <a:gd name="T71" fmla="*/ 116798 h 634"/>
                <a:gd name="T72" fmla="*/ 42259 w 589"/>
                <a:gd name="T73" fmla="*/ 100937 h 634"/>
                <a:gd name="T74" fmla="*/ 106190 w 589"/>
                <a:gd name="T75" fmla="*/ 185652 h 634"/>
                <a:gd name="T76" fmla="*/ 106190 w 589"/>
                <a:gd name="T77" fmla="*/ 143475 h 634"/>
                <a:gd name="T78" fmla="*/ 106190 w 589"/>
                <a:gd name="T79" fmla="*/ 185652 h 634"/>
                <a:gd name="T80" fmla="*/ 100773 w 589"/>
                <a:gd name="T81" fmla="*/ 159336 h 634"/>
                <a:gd name="T82" fmla="*/ 111608 w 589"/>
                <a:gd name="T83" fmla="*/ 169790 h 634"/>
                <a:gd name="T84" fmla="*/ 100773 w 589"/>
                <a:gd name="T85" fmla="*/ 159336 h 634"/>
                <a:gd name="T86" fmla="*/ 47677 w 589"/>
                <a:gd name="T87" fmla="*/ 185652 h 634"/>
                <a:gd name="T88" fmla="*/ 47677 w 589"/>
                <a:gd name="T89" fmla="*/ 143475 h 634"/>
                <a:gd name="T90" fmla="*/ 47677 w 589"/>
                <a:gd name="T91" fmla="*/ 185652 h 634"/>
                <a:gd name="T92" fmla="*/ 42259 w 589"/>
                <a:gd name="T93" fmla="*/ 159336 h 634"/>
                <a:gd name="T94" fmla="*/ 58513 w 589"/>
                <a:gd name="T95" fmla="*/ 169790 h 634"/>
                <a:gd name="T96" fmla="*/ 42259 w 589"/>
                <a:gd name="T97" fmla="*/ 159336 h 6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9" h="634">
                  <a:moveTo>
                    <a:pt x="456" y="353"/>
                  </a:moveTo>
                  <a:lnTo>
                    <a:pt x="456" y="353"/>
                  </a:lnTo>
                  <a:cubicBezTo>
                    <a:pt x="485" y="353"/>
                    <a:pt x="515" y="339"/>
                    <a:pt x="515" y="294"/>
                  </a:cubicBezTo>
                  <a:cubicBezTo>
                    <a:pt x="515" y="265"/>
                    <a:pt x="485" y="235"/>
                    <a:pt x="456" y="235"/>
                  </a:cubicBezTo>
                  <a:cubicBezTo>
                    <a:pt x="412" y="235"/>
                    <a:pt x="397" y="265"/>
                    <a:pt x="397" y="294"/>
                  </a:cubicBezTo>
                  <a:cubicBezTo>
                    <a:pt x="397" y="339"/>
                    <a:pt x="412" y="353"/>
                    <a:pt x="456" y="353"/>
                  </a:cubicBezTo>
                  <a:close/>
                  <a:moveTo>
                    <a:pt x="426" y="280"/>
                  </a:moveTo>
                  <a:lnTo>
                    <a:pt x="426" y="280"/>
                  </a:lnTo>
                  <a:cubicBezTo>
                    <a:pt x="471" y="280"/>
                    <a:pt x="471" y="280"/>
                    <a:pt x="471" y="280"/>
                  </a:cubicBezTo>
                  <a:cubicBezTo>
                    <a:pt x="471" y="324"/>
                    <a:pt x="471" y="324"/>
                    <a:pt x="471" y="324"/>
                  </a:cubicBezTo>
                  <a:cubicBezTo>
                    <a:pt x="426" y="324"/>
                    <a:pt x="426" y="324"/>
                    <a:pt x="426" y="324"/>
                  </a:cubicBezTo>
                  <a:lnTo>
                    <a:pt x="426" y="280"/>
                  </a:lnTo>
                  <a:close/>
                  <a:moveTo>
                    <a:pt x="456" y="515"/>
                  </a:moveTo>
                  <a:lnTo>
                    <a:pt x="456" y="515"/>
                  </a:lnTo>
                  <a:cubicBezTo>
                    <a:pt x="485" y="515"/>
                    <a:pt x="515" y="486"/>
                    <a:pt x="515" y="456"/>
                  </a:cubicBezTo>
                  <a:cubicBezTo>
                    <a:pt x="515" y="427"/>
                    <a:pt x="485" y="398"/>
                    <a:pt x="456" y="398"/>
                  </a:cubicBezTo>
                  <a:cubicBezTo>
                    <a:pt x="412" y="398"/>
                    <a:pt x="397" y="427"/>
                    <a:pt x="397" y="456"/>
                  </a:cubicBezTo>
                  <a:cubicBezTo>
                    <a:pt x="397" y="486"/>
                    <a:pt x="412" y="515"/>
                    <a:pt x="456" y="515"/>
                  </a:cubicBezTo>
                  <a:close/>
                  <a:moveTo>
                    <a:pt x="426" y="442"/>
                  </a:moveTo>
                  <a:lnTo>
                    <a:pt x="426" y="442"/>
                  </a:lnTo>
                  <a:cubicBezTo>
                    <a:pt x="471" y="442"/>
                    <a:pt x="471" y="442"/>
                    <a:pt x="471" y="442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426" y="471"/>
                    <a:pt x="426" y="471"/>
                    <a:pt x="426" y="471"/>
                  </a:cubicBezTo>
                  <a:lnTo>
                    <a:pt x="426" y="442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15" y="633"/>
                    <a:pt x="515" y="633"/>
                    <a:pt x="515" y="633"/>
                  </a:cubicBezTo>
                  <a:cubicBezTo>
                    <a:pt x="559" y="633"/>
                    <a:pt x="588" y="604"/>
                    <a:pt x="588" y="560"/>
                  </a:cubicBezTo>
                  <a:cubicBezTo>
                    <a:pt x="588" y="88"/>
                    <a:pt x="588" y="88"/>
                    <a:pt x="588" y="88"/>
                  </a:cubicBezTo>
                  <a:cubicBezTo>
                    <a:pt x="588" y="44"/>
                    <a:pt x="559" y="0"/>
                    <a:pt x="515" y="0"/>
                  </a:cubicBezTo>
                  <a:close/>
                  <a:moveTo>
                    <a:pt x="544" y="560"/>
                  </a:moveTo>
                  <a:lnTo>
                    <a:pt x="544" y="560"/>
                  </a:lnTo>
                  <a:cubicBezTo>
                    <a:pt x="544" y="574"/>
                    <a:pt x="530" y="589"/>
                    <a:pt x="515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4"/>
                    <a:pt x="44" y="560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544" y="162"/>
                    <a:pt x="544" y="162"/>
                    <a:pt x="544" y="162"/>
                  </a:cubicBezTo>
                  <a:lnTo>
                    <a:pt x="544" y="560"/>
                  </a:lnTo>
                  <a:close/>
                  <a:moveTo>
                    <a:pt x="544" y="118"/>
                  </a:moveTo>
                  <a:lnTo>
                    <a:pt x="544" y="118"/>
                  </a:lnTo>
                  <a:cubicBezTo>
                    <a:pt x="44" y="118"/>
                    <a:pt x="44" y="118"/>
                    <a:pt x="44" y="11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59"/>
                    <a:pt x="58" y="44"/>
                    <a:pt x="73" y="44"/>
                  </a:cubicBezTo>
                  <a:cubicBezTo>
                    <a:pt x="515" y="44"/>
                    <a:pt x="515" y="44"/>
                    <a:pt x="515" y="44"/>
                  </a:cubicBezTo>
                  <a:cubicBezTo>
                    <a:pt x="530" y="44"/>
                    <a:pt x="544" y="59"/>
                    <a:pt x="544" y="88"/>
                  </a:cubicBezTo>
                  <a:lnTo>
                    <a:pt x="544" y="118"/>
                  </a:lnTo>
                  <a:close/>
                  <a:moveTo>
                    <a:pt x="294" y="353"/>
                  </a:moveTo>
                  <a:lnTo>
                    <a:pt x="294" y="353"/>
                  </a:lnTo>
                  <a:cubicBezTo>
                    <a:pt x="324" y="353"/>
                    <a:pt x="353" y="339"/>
                    <a:pt x="353" y="294"/>
                  </a:cubicBezTo>
                  <a:cubicBezTo>
                    <a:pt x="353" y="265"/>
                    <a:pt x="324" y="235"/>
                    <a:pt x="294" y="235"/>
                  </a:cubicBezTo>
                  <a:cubicBezTo>
                    <a:pt x="265" y="235"/>
                    <a:pt x="235" y="265"/>
                    <a:pt x="235" y="294"/>
                  </a:cubicBezTo>
                  <a:cubicBezTo>
                    <a:pt x="235" y="339"/>
                    <a:pt x="265" y="353"/>
                    <a:pt x="294" y="353"/>
                  </a:cubicBezTo>
                  <a:close/>
                  <a:moveTo>
                    <a:pt x="279" y="280"/>
                  </a:moveTo>
                  <a:lnTo>
                    <a:pt x="279" y="280"/>
                  </a:lnTo>
                  <a:cubicBezTo>
                    <a:pt x="309" y="280"/>
                    <a:pt x="309" y="280"/>
                    <a:pt x="309" y="280"/>
                  </a:cubicBezTo>
                  <a:cubicBezTo>
                    <a:pt x="309" y="324"/>
                    <a:pt x="309" y="324"/>
                    <a:pt x="309" y="324"/>
                  </a:cubicBezTo>
                  <a:cubicBezTo>
                    <a:pt x="279" y="324"/>
                    <a:pt x="279" y="324"/>
                    <a:pt x="279" y="324"/>
                  </a:cubicBezTo>
                  <a:lnTo>
                    <a:pt x="279" y="280"/>
                  </a:lnTo>
                  <a:close/>
                  <a:moveTo>
                    <a:pt x="132" y="353"/>
                  </a:moveTo>
                  <a:lnTo>
                    <a:pt x="132" y="353"/>
                  </a:lnTo>
                  <a:cubicBezTo>
                    <a:pt x="176" y="353"/>
                    <a:pt x="191" y="339"/>
                    <a:pt x="191" y="294"/>
                  </a:cubicBezTo>
                  <a:cubicBezTo>
                    <a:pt x="191" y="265"/>
                    <a:pt x="176" y="235"/>
                    <a:pt x="132" y="235"/>
                  </a:cubicBezTo>
                  <a:cubicBezTo>
                    <a:pt x="103" y="235"/>
                    <a:pt x="73" y="265"/>
                    <a:pt x="73" y="294"/>
                  </a:cubicBezTo>
                  <a:cubicBezTo>
                    <a:pt x="73" y="339"/>
                    <a:pt x="103" y="353"/>
                    <a:pt x="132" y="353"/>
                  </a:cubicBezTo>
                  <a:close/>
                  <a:moveTo>
                    <a:pt x="117" y="280"/>
                  </a:moveTo>
                  <a:lnTo>
                    <a:pt x="117" y="280"/>
                  </a:lnTo>
                  <a:cubicBezTo>
                    <a:pt x="162" y="280"/>
                    <a:pt x="162" y="280"/>
                    <a:pt x="162" y="280"/>
                  </a:cubicBezTo>
                  <a:cubicBezTo>
                    <a:pt x="162" y="324"/>
                    <a:pt x="162" y="324"/>
                    <a:pt x="162" y="324"/>
                  </a:cubicBezTo>
                  <a:cubicBezTo>
                    <a:pt x="117" y="324"/>
                    <a:pt x="117" y="324"/>
                    <a:pt x="117" y="324"/>
                  </a:cubicBezTo>
                  <a:lnTo>
                    <a:pt x="117" y="280"/>
                  </a:lnTo>
                  <a:close/>
                  <a:moveTo>
                    <a:pt x="294" y="515"/>
                  </a:moveTo>
                  <a:lnTo>
                    <a:pt x="294" y="515"/>
                  </a:lnTo>
                  <a:cubicBezTo>
                    <a:pt x="324" y="515"/>
                    <a:pt x="353" y="486"/>
                    <a:pt x="353" y="456"/>
                  </a:cubicBezTo>
                  <a:cubicBezTo>
                    <a:pt x="353" y="427"/>
                    <a:pt x="324" y="398"/>
                    <a:pt x="294" y="398"/>
                  </a:cubicBezTo>
                  <a:cubicBezTo>
                    <a:pt x="265" y="398"/>
                    <a:pt x="235" y="427"/>
                    <a:pt x="235" y="456"/>
                  </a:cubicBezTo>
                  <a:cubicBezTo>
                    <a:pt x="235" y="486"/>
                    <a:pt x="265" y="515"/>
                    <a:pt x="294" y="515"/>
                  </a:cubicBezTo>
                  <a:close/>
                  <a:moveTo>
                    <a:pt x="279" y="442"/>
                  </a:moveTo>
                  <a:lnTo>
                    <a:pt x="279" y="442"/>
                  </a:lnTo>
                  <a:cubicBezTo>
                    <a:pt x="309" y="442"/>
                    <a:pt x="309" y="442"/>
                    <a:pt x="309" y="442"/>
                  </a:cubicBezTo>
                  <a:cubicBezTo>
                    <a:pt x="309" y="471"/>
                    <a:pt x="309" y="471"/>
                    <a:pt x="309" y="471"/>
                  </a:cubicBezTo>
                  <a:cubicBezTo>
                    <a:pt x="279" y="471"/>
                    <a:pt x="279" y="471"/>
                    <a:pt x="279" y="471"/>
                  </a:cubicBezTo>
                  <a:lnTo>
                    <a:pt x="279" y="442"/>
                  </a:lnTo>
                  <a:close/>
                  <a:moveTo>
                    <a:pt x="132" y="515"/>
                  </a:moveTo>
                  <a:lnTo>
                    <a:pt x="132" y="515"/>
                  </a:lnTo>
                  <a:cubicBezTo>
                    <a:pt x="176" y="515"/>
                    <a:pt x="191" y="486"/>
                    <a:pt x="191" y="456"/>
                  </a:cubicBezTo>
                  <a:cubicBezTo>
                    <a:pt x="191" y="427"/>
                    <a:pt x="176" y="398"/>
                    <a:pt x="132" y="398"/>
                  </a:cubicBezTo>
                  <a:cubicBezTo>
                    <a:pt x="103" y="398"/>
                    <a:pt x="73" y="427"/>
                    <a:pt x="73" y="456"/>
                  </a:cubicBezTo>
                  <a:cubicBezTo>
                    <a:pt x="73" y="486"/>
                    <a:pt x="103" y="515"/>
                    <a:pt x="132" y="515"/>
                  </a:cubicBezTo>
                  <a:close/>
                  <a:moveTo>
                    <a:pt x="117" y="442"/>
                  </a:moveTo>
                  <a:lnTo>
                    <a:pt x="117" y="442"/>
                  </a:lnTo>
                  <a:cubicBezTo>
                    <a:pt x="162" y="442"/>
                    <a:pt x="162" y="442"/>
                    <a:pt x="162" y="442"/>
                  </a:cubicBezTo>
                  <a:cubicBezTo>
                    <a:pt x="162" y="471"/>
                    <a:pt x="162" y="471"/>
                    <a:pt x="162" y="471"/>
                  </a:cubicBezTo>
                  <a:cubicBezTo>
                    <a:pt x="117" y="471"/>
                    <a:pt x="117" y="471"/>
                    <a:pt x="117" y="471"/>
                  </a:cubicBezTo>
                  <a:lnTo>
                    <a:pt x="117" y="442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39" name="Freeform 136"/>
            <p:cNvSpPr>
              <a:spLocks noChangeArrowheads="1"/>
            </p:cNvSpPr>
            <p:nvPr userDrawn="1"/>
          </p:nvSpPr>
          <p:spPr bwMode="auto">
            <a:xfrm>
              <a:off x="4709373" y="2429804"/>
              <a:ext cx="732174" cy="732366"/>
            </a:xfrm>
            <a:custGeom>
              <a:avLst/>
              <a:gdLst>
                <a:gd name="T0" fmla="*/ 180642 w 634"/>
                <a:gd name="T1" fmla="*/ 84715 h 634"/>
                <a:gd name="T2" fmla="*/ 180642 w 634"/>
                <a:gd name="T3" fmla="*/ 127253 h 634"/>
                <a:gd name="T4" fmla="*/ 180642 w 634"/>
                <a:gd name="T5" fmla="*/ 84715 h 634"/>
                <a:gd name="T6" fmla="*/ 186051 w 634"/>
                <a:gd name="T7" fmla="*/ 116798 h 634"/>
                <a:gd name="T8" fmla="*/ 169825 w 634"/>
                <a:gd name="T9" fmla="*/ 100937 h 634"/>
                <a:gd name="T10" fmla="*/ 186051 w 634"/>
                <a:gd name="T11" fmla="*/ 116798 h 634"/>
                <a:gd name="T12" fmla="*/ 191098 w 634"/>
                <a:gd name="T13" fmla="*/ 185652 h 634"/>
                <a:gd name="T14" fmla="*/ 159369 w 634"/>
                <a:gd name="T15" fmla="*/ 191059 h 634"/>
                <a:gd name="T16" fmla="*/ 191098 w 634"/>
                <a:gd name="T17" fmla="*/ 201874 h 634"/>
                <a:gd name="T18" fmla="*/ 191098 w 634"/>
                <a:gd name="T19" fmla="*/ 185652 h 634"/>
                <a:gd name="T20" fmla="*/ 127639 w 634"/>
                <a:gd name="T21" fmla="*/ 84715 h 634"/>
                <a:gd name="T22" fmla="*/ 32090 w 634"/>
                <a:gd name="T23" fmla="*/ 100937 h 634"/>
                <a:gd name="T24" fmla="*/ 42546 w 634"/>
                <a:gd name="T25" fmla="*/ 201874 h 634"/>
                <a:gd name="T26" fmla="*/ 143504 w 634"/>
                <a:gd name="T27" fmla="*/ 185652 h 634"/>
                <a:gd name="T28" fmla="*/ 127639 w 634"/>
                <a:gd name="T29" fmla="*/ 84715 h 634"/>
                <a:gd name="T30" fmla="*/ 127639 w 634"/>
                <a:gd name="T31" fmla="*/ 180605 h 634"/>
                <a:gd name="T32" fmla="*/ 53363 w 634"/>
                <a:gd name="T33" fmla="*/ 185652 h 634"/>
                <a:gd name="T34" fmla="*/ 42546 w 634"/>
                <a:gd name="T35" fmla="*/ 105984 h 634"/>
                <a:gd name="T36" fmla="*/ 122231 w 634"/>
                <a:gd name="T37" fmla="*/ 100937 h 634"/>
                <a:gd name="T38" fmla="*/ 127639 w 634"/>
                <a:gd name="T39" fmla="*/ 180605 h 634"/>
                <a:gd name="T40" fmla="*/ 191098 w 634"/>
                <a:gd name="T41" fmla="*/ 164383 h 634"/>
                <a:gd name="T42" fmla="*/ 159369 w 634"/>
                <a:gd name="T43" fmla="*/ 169790 h 634"/>
                <a:gd name="T44" fmla="*/ 191098 w 634"/>
                <a:gd name="T45" fmla="*/ 180605 h 634"/>
                <a:gd name="T46" fmla="*/ 191098 w 634"/>
                <a:gd name="T47" fmla="*/ 164383 h 634"/>
                <a:gd name="T48" fmla="*/ 201915 w 634"/>
                <a:gd name="T49" fmla="*/ 58399 h 634"/>
                <a:gd name="T50" fmla="*/ 196507 w 634"/>
                <a:gd name="T51" fmla="*/ 15862 h 634"/>
                <a:gd name="T52" fmla="*/ 191098 w 634"/>
                <a:gd name="T53" fmla="*/ 5407 h 634"/>
                <a:gd name="T54" fmla="*/ 42546 w 634"/>
                <a:gd name="T55" fmla="*/ 5407 h 634"/>
                <a:gd name="T56" fmla="*/ 32090 w 634"/>
                <a:gd name="T57" fmla="*/ 15862 h 634"/>
                <a:gd name="T58" fmla="*/ 32090 w 634"/>
                <a:gd name="T59" fmla="*/ 58399 h 634"/>
                <a:gd name="T60" fmla="*/ 0 w 634"/>
                <a:gd name="T61" fmla="*/ 201874 h 634"/>
                <a:gd name="T62" fmla="*/ 201915 w 634"/>
                <a:gd name="T63" fmla="*/ 228190 h 634"/>
                <a:gd name="T64" fmla="*/ 228236 w 634"/>
                <a:gd name="T65" fmla="*/ 84715 h 634"/>
                <a:gd name="T66" fmla="*/ 212372 w 634"/>
                <a:gd name="T67" fmla="*/ 201874 h 634"/>
                <a:gd name="T68" fmla="*/ 201915 w 634"/>
                <a:gd name="T69" fmla="*/ 212328 h 634"/>
                <a:gd name="T70" fmla="*/ 16225 w 634"/>
                <a:gd name="T71" fmla="*/ 201874 h 634"/>
                <a:gd name="T72" fmla="*/ 32090 w 634"/>
                <a:gd name="T73" fmla="*/ 74261 h 634"/>
                <a:gd name="T74" fmla="*/ 212372 w 634"/>
                <a:gd name="T75" fmla="*/ 84715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4" h="634">
                  <a:moveTo>
                    <a:pt x="501" y="235"/>
                  </a:moveTo>
                  <a:lnTo>
                    <a:pt x="501" y="235"/>
                  </a:lnTo>
                  <a:cubicBezTo>
                    <a:pt x="457" y="235"/>
                    <a:pt x="442" y="265"/>
                    <a:pt x="442" y="294"/>
                  </a:cubicBezTo>
                  <a:cubicBezTo>
                    <a:pt x="442" y="339"/>
                    <a:pt x="457" y="353"/>
                    <a:pt x="501" y="353"/>
                  </a:cubicBezTo>
                  <a:cubicBezTo>
                    <a:pt x="530" y="353"/>
                    <a:pt x="560" y="339"/>
                    <a:pt x="560" y="294"/>
                  </a:cubicBezTo>
                  <a:cubicBezTo>
                    <a:pt x="560" y="265"/>
                    <a:pt x="530" y="235"/>
                    <a:pt x="501" y="235"/>
                  </a:cubicBezTo>
                  <a:close/>
                  <a:moveTo>
                    <a:pt x="516" y="324"/>
                  </a:moveTo>
                  <a:lnTo>
                    <a:pt x="516" y="324"/>
                  </a:lnTo>
                  <a:cubicBezTo>
                    <a:pt x="471" y="324"/>
                    <a:pt x="471" y="324"/>
                    <a:pt x="471" y="324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516" y="280"/>
                    <a:pt x="516" y="280"/>
                    <a:pt x="516" y="280"/>
                  </a:cubicBezTo>
                  <a:lnTo>
                    <a:pt x="516" y="324"/>
                  </a:lnTo>
                  <a:close/>
                  <a:moveTo>
                    <a:pt x="530" y="515"/>
                  </a:moveTo>
                  <a:lnTo>
                    <a:pt x="530" y="515"/>
                  </a:lnTo>
                  <a:cubicBezTo>
                    <a:pt x="457" y="515"/>
                    <a:pt x="457" y="515"/>
                    <a:pt x="457" y="515"/>
                  </a:cubicBezTo>
                  <a:cubicBezTo>
                    <a:pt x="442" y="515"/>
                    <a:pt x="442" y="530"/>
                    <a:pt x="442" y="530"/>
                  </a:cubicBezTo>
                  <a:cubicBezTo>
                    <a:pt x="442" y="545"/>
                    <a:pt x="442" y="560"/>
                    <a:pt x="457" y="560"/>
                  </a:cubicBezTo>
                  <a:cubicBezTo>
                    <a:pt x="530" y="560"/>
                    <a:pt x="530" y="560"/>
                    <a:pt x="530" y="560"/>
                  </a:cubicBezTo>
                  <a:cubicBezTo>
                    <a:pt x="545" y="560"/>
                    <a:pt x="560" y="545"/>
                    <a:pt x="560" y="530"/>
                  </a:cubicBezTo>
                  <a:cubicBezTo>
                    <a:pt x="560" y="530"/>
                    <a:pt x="545" y="515"/>
                    <a:pt x="530" y="515"/>
                  </a:cubicBezTo>
                  <a:close/>
                  <a:moveTo>
                    <a:pt x="354" y="235"/>
                  </a:moveTo>
                  <a:lnTo>
                    <a:pt x="354" y="235"/>
                  </a:lnTo>
                  <a:cubicBezTo>
                    <a:pt x="118" y="235"/>
                    <a:pt x="118" y="235"/>
                    <a:pt x="118" y="235"/>
                  </a:cubicBezTo>
                  <a:cubicBezTo>
                    <a:pt x="103" y="235"/>
                    <a:pt x="89" y="265"/>
                    <a:pt x="89" y="280"/>
                  </a:cubicBezTo>
                  <a:cubicBezTo>
                    <a:pt x="89" y="515"/>
                    <a:pt x="89" y="515"/>
                    <a:pt x="89" y="515"/>
                  </a:cubicBezTo>
                  <a:cubicBezTo>
                    <a:pt x="89" y="530"/>
                    <a:pt x="103" y="560"/>
                    <a:pt x="118" y="560"/>
                  </a:cubicBezTo>
                  <a:cubicBezTo>
                    <a:pt x="354" y="560"/>
                    <a:pt x="354" y="560"/>
                    <a:pt x="354" y="560"/>
                  </a:cubicBezTo>
                  <a:cubicBezTo>
                    <a:pt x="383" y="560"/>
                    <a:pt x="398" y="530"/>
                    <a:pt x="398" y="515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398" y="265"/>
                    <a:pt x="383" y="235"/>
                    <a:pt x="354" y="235"/>
                  </a:cubicBezTo>
                  <a:close/>
                  <a:moveTo>
                    <a:pt x="354" y="501"/>
                  </a:moveTo>
                  <a:lnTo>
                    <a:pt x="354" y="501"/>
                  </a:lnTo>
                  <a:cubicBezTo>
                    <a:pt x="354" y="501"/>
                    <a:pt x="354" y="515"/>
                    <a:pt x="339" y="515"/>
                  </a:cubicBezTo>
                  <a:cubicBezTo>
                    <a:pt x="148" y="515"/>
                    <a:pt x="148" y="515"/>
                    <a:pt x="148" y="515"/>
                  </a:cubicBezTo>
                  <a:cubicBezTo>
                    <a:pt x="133" y="515"/>
                    <a:pt x="118" y="501"/>
                    <a:pt x="118" y="501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8" y="294"/>
                    <a:pt x="133" y="280"/>
                    <a:pt x="148" y="280"/>
                  </a:cubicBezTo>
                  <a:cubicBezTo>
                    <a:pt x="339" y="280"/>
                    <a:pt x="339" y="280"/>
                    <a:pt x="339" y="280"/>
                  </a:cubicBezTo>
                  <a:cubicBezTo>
                    <a:pt x="354" y="280"/>
                    <a:pt x="354" y="294"/>
                    <a:pt x="354" y="294"/>
                  </a:cubicBezTo>
                  <a:lnTo>
                    <a:pt x="354" y="501"/>
                  </a:lnTo>
                  <a:close/>
                  <a:moveTo>
                    <a:pt x="530" y="456"/>
                  </a:moveTo>
                  <a:lnTo>
                    <a:pt x="530" y="456"/>
                  </a:lnTo>
                  <a:cubicBezTo>
                    <a:pt x="457" y="456"/>
                    <a:pt x="457" y="456"/>
                    <a:pt x="457" y="456"/>
                  </a:cubicBezTo>
                  <a:cubicBezTo>
                    <a:pt x="442" y="456"/>
                    <a:pt x="442" y="471"/>
                    <a:pt x="442" y="471"/>
                  </a:cubicBezTo>
                  <a:cubicBezTo>
                    <a:pt x="442" y="486"/>
                    <a:pt x="442" y="501"/>
                    <a:pt x="457" y="501"/>
                  </a:cubicBezTo>
                  <a:cubicBezTo>
                    <a:pt x="530" y="501"/>
                    <a:pt x="530" y="501"/>
                    <a:pt x="530" y="501"/>
                  </a:cubicBezTo>
                  <a:cubicBezTo>
                    <a:pt x="545" y="501"/>
                    <a:pt x="560" y="486"/>
                    <a:pt x="560" y="471"/>
                  </a:cubicBezTo>
                  <a:cubicBezTo>
                    <a:pt x="560" y="471"/>
                    <a:pt x="545" y="456"/>
                    <a:pt x="530" y="456"/>
                  </a:cubicBezTo>
                  <a:close/>
                  <a:moveTo>
                    <a:pt x="560" y="162"/>
                  </a:moveTo>
                  <a:lnTo>
                    <a:pt x="560" y="162"/>
                  </a:lnTo>
                  <a:cubicBezTo>
                    <a:pt x="369" y="162"/>
                    <a:pt x="369" y="162"/>
                    <a:pt x="369" y="162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60" y="44"/>
                    <a:pt x="560" y="30"/>
                    <a:pt x="545" y="15"/>
                  </a:cubicBezTo>
                  <a:cubicBezTo>
                    <a:pt x="545" y="0"/>
                    <a:pt x="530" y="0"/>
                    <a:pt x="530" y="15"/>
                  </a:cubicBezTo>
                  <a:cubicBezTo>
                    <a:pt x="530" y="15"/>
                    <a:pt x="339" y="133"/>
                    <a:pt x="324" y="147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03" y="0"/>
                    <a:pt x="89" y="0"/>
                    <a:pt x="89" y="15"/>
                  </a:cubicBezTo>
                  <a:cubicBezTo>
                    <a:pt x="89" y="30"/>
                    <a:pt x="89" y="44"/>
                    <a:pt x="89" y="44"/>
                  </a:cubicBezTo>
                  <a:cubicBezTo>
                    <a:pt x="265" y="162"/>
                    <a:pt x="265" y="162"/>
                    <a:pt x="265" y="162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45" y="162"/>
                    <a:pt x="0" y="192"/>
                    <a:pt x="0" y="23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45" y="633"/>
                    <a:pt x="89" y="633"/>
                  </a:cubicBezTo>
                  <a:cubicBezTo>
                    <a:pt x="560" y="633"/>
                    <a:pt x="560" y="633"/>
                    <a:pt x="560" y="633"/>
                  </a:cubicBezTo>
                  <a:cubicBezTo>
                    <a:pt x="604" y="633"/>
                    <a:pt x="633" y="604"/>
                    <a:pt x="633" y="560"/>
                  </a:cubicBezTo>
                  <a:cubicBezTo>
                    <a:pt x="633" y="235"/>
                    <a:pt x="633" y="235"/>
                    <a:pt x="633" y="235"/>
                  </a:cubicBezTo>
                  <a:cubicBezTo>
                    <a:pt x="633" y="192"/>
                    <a:pt x="604" y="162"/>
                    <a:pt x="560" y="162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4"/>
                    <a:pt x="575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74"/>
                    <a:pt x="45" y="560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21"/>
                    <a:pt x="59" y="206"/>
                    <a:pt x="89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75" y="206"/>
                    <a:pt x="589" y="221"/>
                    <a:pt x="589" y="235"/>
                  </a:cubicBezTo>
                  <a:lnTo>
                    <a:pt x="589" y="560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0" name="Freeform 137"/>
            <p:cNvSpPr>
              <a:spLocks noChangeArrowheads="1"/>
            </p:cNvSpPr>
            <p:nvPr userDrawn="1"/>
          </p:nvSpPr>
          <p:spPr bwMode="auto">
            <a:xfrm>
              <a:off x="3541278" y="2480604"/>
              <a:ext cx="732174" cy="630764"/>
            </a:xfrm>
            <a:custGeom>
              <a:avLst/>
              <a:gdLst>
                <a:gd name="T0" fmla="*/ 79684 w 634"/>
                <a:gd name="T1" fmla="*/ 85082 h 546"/>
                <a:gd name="T2" fmla="*/ 79684 w 634"/>
                <a:gd name="T3" fmla="*/ 85082 h 546"/>
                <a:gd name="T4" fmla="*/ 37138 w 634"/>
                <a:gd name="T5" fmla="*/ 85082 h 546"/>
                <a:gd name="T6" fmla="*/ 26321 w 634"/>
                <a:gd name="T7" fmla="*/ 90130 h 546"/>
                <a:gd name="T8" fmla="*/ 37138 w 634"/>
                <a:gd name="T9" fmla="*/ 100945 h 546"/>
                <a:gd name="T10" fmla="*/ 79684 w 634"/>
                <a:gd name="T11" fmla="*/ 100945 h 546"/>
                <a:gd name="T12" fmla="*/ 84732 w 634"/>
                <a:gd name="T13" fmla="*/ 90130 h 546"/>
                <a:gd name="T14" fmla="*/ 79684 w 634"/>
                <a:gd name="T15" fmla="*/ 85082 h 546"/>
                <a:gd name="T16" fmla="*/ 79684 w 634"/>
                <a:gd name="T17" fmla="*/ 143486 h 546"/>
                <a:gd name="T18" fmla="*/ 79684 w 634"/>
                <a:gd name="T19" fmla="*/ 143486 h 546"/>
                <a:gd name="T20" fmla="*/ 37138 w 634"/>
                <a:gd name="T21" fmla="*/ 143486 h 546"/>
                <a:gd name="T22" fmla="*/ 26321 w 634"/>
                <a:gd name="T23" fmla="*/ 148534 h 546"/>
                <a:gd name="T24" fmla="*/ 37138 w 634"/>
                <a:gd name="T25" fmla="*/ 153941 h 546"/>
                <a:gd name="T26" fmla="*/ 79684 w 634"/>
                <a:gd name="T27" fmla="*/ 153941 h 546"/>
                <a:gd name="T28" fmla="*/ 84732 w 634"/>
                <a:gd name="T29" fmla="*/ 148534 h 546"/>
                <a:gd name="T30" fmla="*/ 79684 w 634"/>
                <a:gd name="T31" fmla="*/ 143486 h 546"/>
                <a:gd name="T32" fmla="*/ 79684 w 634"/>
                <a:gd name="T33" fmla="*/ 111400 h 546"/>
                <a:gd name="T34" fmla="*/ 79684 w 634"/>
                <a:gd name="T35" fmla="*/ 111400 h 546"/>
                <a:gd name="T36" fmla="*/ 37138 w 634"/>
                <a:gd name="T37" fmla="*/ 111400 h 546"/>
                <a:gd name="T38" fmla="*/ 26321 w 634"/>
                <a:gd name="T39" fmla="*/ 122216 h 546"/>
                <a:gd name="T40" fmla="*/ 37138 w 634"/>
                <a:gd name="T41" fmla="*/ 127623 h 546"/>
                <a:gd name="T42" fmla="*/ 79684 w 634"/>
                <a:gd name="T43" fmla="*/ 127623 h 546"/>
                <a:gd name="T44" fmla="*/ 84732 w 634"/>
                <a:gd name="T45" fmla="*/ 122216 h 546"/>
                <a:gd name="T46" fmla="*/ 79684 w 634"/>
                <a:gd name="T47" fmla="*/ 111400 h 546"/>
                <a:gd name="T48" fmla="*/ 148552 w 634"/>
                <a:gd name="T49" fmla="*/ 79675 h 546"/>
                <a:gd name="T50" fmla="*/ 148552 w 634"/>
                <a:gd name="T51" fmla="*/ 79675 h 546"/>
                <a:gd name="T52" fmla="*/ 106006 w 634"/>
                <a:gd name="T53" fmla="*/ 122216 h 546"/>
                <a:gd name="T54" fmla="*/ 148552 w 634"/>
                <a:gd name="T55" fmla="*/ 164757 h 546"/>
                <a:gd name="T56" fmla="*/ 191098 w 634"/>
                <a:gd name="T57" fmla="*/ 122216 h 546"/>
                <a:gd name="T58" fmla="*/ 148552 w 634"/>
                <a:gd name="T59" fmla="*/ 79675 h 546"/>
                <a:gd name="T60" fmla="*/ 148552 w 634"/>
                <a:gd name="T61" fmla="*/ 148534 h 546"/>
                <a:gd name="T62" fmla="*/ 148552 w 634"/>
                <a:gd name="T63" fmla="*/ 148534 h 546"/>
                <a:gd name="T64" fmla="*/ 121870 w 634"/>
                <a:gd name="T65" fmla="*/ 122216 h 546"/>
                <a:gd name="T66" fmla="*/ 148552 w 634"/>
                <a:gd name="T67" fmla="*/ 90130 h 546"/>
                <a:gd name="T68" fmla="*/ 174873 w 634"/>
                <a:gd name="T69" fmla="*/ 122216 h 546"/>
                <a:gd name="T70" fmla="*/ 148552 w 634"/>
                <a:gd name="T71" fmla="*/ 148534 h 546"/>
                <a:gd name="T72" fmla="*/ 196146 w 634"/>
                <a:gd name="T73" fmla="*/ 42541 h 546"/>
                <a:gd name="T74" fmla="*/ 196146 w 634"/>
                <a:gd name="T75" fmla="*/ 42541 h 546"/>
                <a:gd name="T76" fmla="*/ 185690 w 634"/>
                <a:gd name="T77" fmla="*/ 42541 h 546"/>
                <a:gd name="T78" fmla="*/ 106006 w 634"/>
                <a:gd name="T79" fmla="*/ 0 h 546"/>
                <a:gd name="T80" fmla="*/ 100597 w 634"/>
                <a:gd name="T81" fmla="*/ 5408 h 546"/>
                <a:gd name="T82" fmla="*/ 100597 w 634"/>
                <a:gd name="T83" fmla="*/ 10816 h 546"/>
                <a:gd name="T84" fmla="*/ 153600 w 634"/>
                <a:gd name="T85" fmla="*/ 42541 h 546"/>
                <a:gd name="T86" fmla="*/ 26321 w 634"/>
                <a:gd name="T87" fmla="*/ 42541 h 546"/>
                <a:gd name="T88" fmla="*/ 0 w 634"/>
                <a:gd name="T89" fmla="*/ 68859 h 546"/>
                <a:gd name="T90" fmla="*/ 0 w 634"/>
                <a:gd name="T91" fmla="*/ 169804 h 546"/>
                <a:gd name="T92" fmla="*/ 26321 w 634"/>
                <a:gd name="T93" fmla="*/ 196482 h 546"/>
                <a:gd name="T94" fmla="*/ 196146 w 634"/>
                <a:gd name="T95" fmla="*/ 196482 h 546"/>
                <a:gd name="T96" fmla="*/ 228236 w 634"/>
                <a:gd name="T97" fmla="*/ 169804 h 546"/>
                <a:gd name="T98" fmla="*/ 228236 w 634"/>
                <a:gd name="T99" fmla="*/ 68859 h 546"/>
                <a:gd name="T100" fmla="*/ 196146 w 634"/>
                <a:gd name="T101" fmla="*/ 42541 h 546"/>
                <a:gd name="T102" fmla="*/ 212011 w 634"/>
                <a:gd name="T103" fmla="*/ 169804 h 546"/>
                <a:gd name="T104" fmla="*/ 212011 w 634"/>
                <a:gd name="T105" fmla="*/ 169804 h 546"/>
                <a:gd name="T106" fmla="*/ 196146 w 634"/>
                <a:gd name="T107" fmla="*/ 186027 h 546"/>
                <a:gd name="T108" fmla="*/ 26321 w 634"/>
                <a:gd name="T109" fmla="*/ 186027 h 546"/>
                <a:gd name="T110" fmla="*/ 15865 w 634"/>
                <a:gd name="T111" fmla="*/ 169804 h 546"/>
                <a:gd name="T112" fmla="*/ 15865 w 634"/>
                <a:gd name="T113" fmla="*/ 68859 h 546"/>
                <a:gd name="T114" fmla="*/ 26321 w 634"/>
                <a:gd name="T115" fmla="*/ 58404 h 546"/>
                <a:gd name="T116" fmla="*/ 196146 w 634"/>
                <a:gd name="T117" fmla="*/ 58404 h 546"/>
                <a:gd name="T118" fmla="*/ 212011 w 634"/>
                <a:gd name="T119" fmla="*/ 68859 h 546"/>
                <a:gd name="T120" fmla="*/ 212011 w 634"/>
                <a:gd name="T121" fmla="*/ 169804 h 5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4" h="546">
                  <a:moveTo>
                    <a:pt x="221" y="236"/>
                  </a:moveTo>
                  <a:lnTo>
                    <a:pt x="221" y="236"/>
                  </a:lnTo>
                  <a:cubicBezTo>
                    <a:pt x="103" y="236"/>
                    <a:pt x="103" y="236"/>
                    <a:pt x="103" y="236"/>
                  </a:cubicBezTo>
                  <a:cubicBezTo>
                    <a:pt x="88" y="236"/>
                    <a:pt x="73" y="250"/>
                    <a:pt x="73" y="250"/>
                  </a:cubicBezTo>
                  <a:cubicBezTo>
                    <a:pt x="73" y="265"/>
                    <a:pt x="88" y="280"/>
                    <a:pt x="103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1" y="280"/>
                    <a:pt x="235" y="265"/>
                    <a:pt x="235" y="250"/>
                  </a:cubicBezTo>
                  <a:lnTo>
                    <a:pt x="221" y="236"/>
                  </a:lnTo>
                  <a:close/>
                  <a:moveTo>
                    <a:pt x="221" y="398"/>
                  </a:moveTo>
                  <a:lnTo>
                    <a:pt x="221" y="398"/>
                  </a:lnTo>
                  <a:cubicBezTo>
                    <a:pt x="103" y="398"/>
                    <a:pt x="103" y="398"/>
                    <a:pt x="103" y="398"/>
                  </a:cubicBezTo>
                  <a:cubicBezTo>
                    <a:pt x="88" y="398"/>
                    <a:pt x="73" y="398"/>
                    <a:pt x="73" y="412"/>
                  </a:cubicBezTo>
                  <a:cubicBezTo>
                    <a:pt x="73" y="427"/>
                    <a:pt x="88" y="427"/>
                    <a:pt x="103" y="427"/>
                  </a:cubicBezTo>
                  <a:cubicBezTo>
                    <a:pt x="221" y="427"/>
                    <a:pt x="221" y="427"/>
                    <a:pt x="221" y="427"/>
                  </a:cubicBezTo>
                  <a:cubicBezTo>
                    <a:pt x="221" y="427"/>
                    <a:pt x="235" y="427"/>
                    <a:pt x="235" y="412"/>
                  </a:cubicBezTo>
                  <a:cubicBezTo>
                    <a:pt x="235" y="398"/>
                    <a:pt x="221" y="398"/>
                    <a:pt x="221" y="398"/>
                  </a:cubicBezTo>
                  <a:close/>
                  <a:moveTo>
                    <a:pt x="221" y="309"/>
                  </a:moveTo>
                  <a:lnTo>
                    <a:pt x="221" y="309"/>
                  </a:lnTo>
                  <a:cubicBezTo>
                    <a:pt x="103" y="309"/>
                    <a:pt x="103" y="309"/>
                    <a:pt x="103" y="309"/>
                  </a:cubicBezTo>
                  <a:cubicBezTo>
                    <a:pt x="88" y="309"/>
                    <a:pt x="73" y="324"/>
                    <a:pt x="73" y="339"/>
                  </a:cubicBezTo>
                  <a:cubicBezTo>
                    <a:pt x="73" y="339"/>
                    <a:pt x="88" y="354"/>
                    <a:pt x="103" y="354"/>
                  </a:cubicBezTo>
                  <a:cubicBezTo>
                    <a:pt x="221" y="354"/>
                    <a:pt x="221" y="354"/>
                    <a:pt x="221" y="354"/>
                  </a:cubicBezTo>
                  <a:lnTo>
                    <a:pt x="235" y="339"/>
                  </a:lnTo>
                  <a:cubicBezTo>
                    <a:pt x="235" y="324"/>
                    <a:pt x="221" y="309"/>
                    <a:pt x="221" y="309"/>
                  </a:cubicBezTo>
                  <a:close/>
                  <a:moveTo>
                    <a:pt x="412" y="221"/>
                  </a:moveTo>
                  <a:lnTo>
                    <a:pt x="412" y="221"/>
                  </a:lnTo>
                  <a:cubicBezTo>
                    <a:pt x="353" y="221"/>
                    <a:pt x="294" y="265"/>
                    <a:pt x="294" y="339"/>
                  </a:cubicBezTo>
                  <a:cubicBezTo>
                    <a:pt x="294" y="398"/>
                    <a:pt x="353" y="457"/>
                    <a:pt x="412" y="457"/>
                  </a:cubicBezTo>
                  <a:cubicBezTo>
                    <a:pt x="471" y="457"/>
                    <a:pt x="530" y="398"/>
                    <a:pt x="530" y="339"/>
                  </a:cubicBezTo>
                  <a:cubicBezTo>
                    <a:pt x="530" y="265"/>
                    <a:pt x="471" y="221"/>
                    <a:pt x="412" y="221"/>
                  </a:cubicBezTo>
                  <a:close/>
                  <a:moveTo>
                    <a:pt x="412" y="412"/>
                  </a:moveTo>
                  <a:lnTo>
                    <a:pt x="412" y="412"/>
                  </a:lnTo>
                  <a:cubicBezTo>
                    <a:pt x="368" y="412"/>
                    <a:pt x="338" y="383"/>
                    <a:pt x="338" y="339"/>
                  </a:cubicBezTo>
                  <a:cubicBezTo>
                    <a:pt x="338" y="295"/>
                    <a:pt x="368" y="250"/>
                    <a:pt x="412" y="250"/>
                  </a:cubicBezTo>
                  <a:cubicBezTo>
                    <a:pt x="456" y="250"/>
                    <a:pt x="485" y="295"/>
                    <a:pt x="485" y="339"/>
                  </a:cubicBezTo>
                  <a:cubicBezTo>
                    <a:pt x="485" y="383"/>
                    <a:pt x="456" y="412"/>
                    <a:pt x="412" y="412"/>
                  </a:cubicBezTo>
                  <a:close/>
                  <a:moveTo>
                    <a:pt x="544" y="118"/>
                  </a:moveTo>
                  <a:lnTo>
                    <a:pt x="544" y="118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4" y="0"/>
                    <a:pt x="279" y="0"/>
                    <a:pt x="279" y="15"/>
                  </a:cubicBezTo>
                  <a:cubicBezTo>
                    <a:pt x="265" y="15"/>
                    <a:pt x="279" y="30"/>
                    <a:pt x="279" y="30"/>
                  </a:cubicBezTo>
                  <a:cubicBezTo>
                    <a:pt x="426" y="118"/>
                    <a:pt x="426" y="118"/>
                    <a:pt x="426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29" y="118"/>
                    <a:pt x="0" y="148"/>
                    <a:pt x="0" y="191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6"/>
                    <a:pt x="29" y="545"/>
                    <a:pt x="73" y="545"/>
                  </a:cubicBezTo>
                  <a:cubicBezTo>
                    <a:pt x="544" y="545"/>
                    <a:pt x="544" y="545"/>
                    <a:pt x="544" y="545"/>
                  </a:cubicBezTo>
                  <a:cubicBezTo>
                    <a:pt x="588" y="545"/>
                    <a:pt x="633" y="516"/>
                    <a:pt x="633" y="471"/>
                  </a:cubicBezTo>
                  <a:cubicBezTo>
                    <a:pt x="633" y="191"/>
                    <a:pt x="633" y="191"/>
                    <a:pt x="633" y="191"/>
                  </a:cubicBezTo>
                  <a:cubicBezTo>
                    <a:pt x="633" y="148"/>
                    <a:pt x="588" y="118"/>
                    <a:pt x="544" y="118"/>
                  </a:cubicBezTo>
                  <a:close/>
                  <a:moveTo>
                    <a:pt x="588" y="471"/>
                  </a:moveTo>
                  <a:lnTo>
                    <a:pt x="588" y="471"/>
                  </a:lnTo>
                  <a:cubicBezTo>
                    <a:pt x="588" y="486"/>
                    <a:pt x="574" y="516"/>
                    <a:pt x="544" y="516"/>
                  </a:cubicBezTo>
                  <a:cubicBezTo>
                    <a:pt x="73" y="516"/>
                    <a:pt x="73" y="516"/>
                    <a:pt x="73" y="516"/>
                  </a:cubicBezTo>
                  <a:cubicBezTo>
                    <a:pt x="58" y="516"/>
                    <a:pt x="44" y="486"/>
                    <a:pt x="44" y="471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44" y="177"/>
                    <a:pt x="58" y="162"/>
                    <a:pt x="73" y="162"/>
                  </a:cubicBezTo>
                  <a:cubicBezTo>
                    <a:pt x="544" y="162"/>
                    <a:pt x="544" y="162"/>
                    <a:pt x="544" y="162"/>
                  </a:cubicBezTo>
                  <a:cubicBezTo>
                    <a:pt x="574" y="162"/>
                    <a:pt x="588" y="177"/>
                    <a:pt x="588" y="191"/>
                  </a:cubicBezTo>
                  <a:lnTo>
                    <a:pt x="588" y="471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1" name="Freeform 138"/>
            <p:cNvSpPr>
              <a:spLocks noChangeArrowheads="1"/>
            </p:cNvSpPr>
            <p:nvPr userDrawn="1"/>
          </p:nvSpPr>
          <p:spPr bwMode="auto">
            <a:xfrm>
              <a:off x="2453595" y="2459439"/>
              <a:ext cx="541726" cy="681567"/>
            </a:xfrm>
            <a:custGeom>
              <a:avLst/>
              <a:gdLst>
                <a:gd name="T0" fmla="*/ 142317 w 473"/>
                <a:gd name="T1" fmla="*/ 0 h 589"/>
                <a:gd name="T2" fmla="*/ 0 w 473"/>
                <a:gd name="T3" fmla="*/ 26361 h 589"/>
                <a:gd name="T4" fmla="*/ 26461 w 473"/>
                <a:gd name="T5" fmla="*/ 212336 h 589"/>
                <a:gd name="T6" fmla="*/ 168778 w 473"/>
                <a:gd name="T7" fmla="*/ 212336 h 589"/>
                <a:gd name="T8" fmla="*/ 142317 w 473"/>
                <a:gd name="T9" fmla="*/ 0 h 589"/>
                <a:gd name="T10" fmla="*/ 26461 w 473"/>
                <a:gd name="T11" fmla="*/ 196447 h 589"/>
                <a:gd name="T12" fmla="*/ 16091 w 473"/>
                <a:gd name="T13" fmla="*/ 180558 h 589"/>
                <a:gd name="T14" fmla="*/ 26461 w 473"/>
                <a:gd name="T15" fmla="*/ 196447 h 589"/>
                <a:gd name="T16" fmla="*/ 26461 w 473"/>
                <a:gd name="T17" fmla="*/ 170085 h 589"/>
                <a:gd name="T18" fmla="*/ 16091 w 473"/>
                <a:gd name="T19" fmla="*/ 153835 h 589"/>
                <a:gd name="T20" fmla="*/ 26461 w 473"/>
                <a:gd name="T21" fmla="*/ 170085 h 589"/>
                <a:gd name="T22" fmla="*/ 26461 w 473"/>
                <a:gd name="T23" fmla="*/ 137946 h 589"/>
                <a:gd name="T24" fmla="*/ 16091 w 473"/>
                <a:gd name="T25" fmla="*/ 127474 h 589"/>
                <a:gd name="T26" fmla="*/ 26461 w 473"/>
                <a:gd name="T27" fmla="*/ 137946 h 589"/>
                <a:gd name="T28" fmla="*/ 26461 w 473"/>
                <a:gd name="T29" fmla="*/ 111585 h 589"/>
                <a:gd name="T30" fmla="*/ 16091 w 473"/>
                <a:gd name="T31" fmla="*/ 95334 h 589"/>
                <a:gd name="T32" fmla="*/ 26461 w 473"/>
                <a:gd name="T33" fmla="*/ 111585 h 589"/>
                <a:gd name="T34" fmla="*/ 26461 w 473"/>
                <a:gd name="T35" fmla="*/ 84862 h 589"/>
                <a:gd name="T36" fmla="*/ 16091 w 473"/>
                <a:gd name="T37" fmla="*/ 68973 h 589"/>
                <a:gd name="T38" fmla="*/ 26461 w 473"/>
                <a:gd name="T39" fmla="*/ 84862 h 589"/>
                <a:gd name="T40" fmla="*/ 26461 w 473"/>
                <a:gd name="T41" fmla="*/ 53084 h 589"/>
                <a:gd name="T42" fmla="*/ 16091 w 473"/>
                <a:gd name="T43" fmla="*/ 42251 h 589"/>
                <a:gd name="T44" fmla="*/ 26461 w 473"/>
                <a:gd name="T45" fmla="*/ 53084 h 589"/>
                <a:gd name="T46" fmla="*/ 126584 w 473"/>
                <a:gd name="T47" fmla="*/ 191391 h 589"/>
                <a:gd name="T48" fmla="*/ 47558 w 473"/>
                <a:gd name="T49" fmla="*/ 196447 h 589"/>
                <a:gd name="T50" fmla="*/ 42195 w 473"/>
                <a:gd name="T51" fmla="*/ 116640 h 589"/>
                <a:gd name="T52" fmla="*/ 121220 w 473"/>
                <a:gd name="T53" fmla="*/ 111585 h 589"/>
                <a:gd name="T54" fmla="*/ 126584 w 473"/>
                <a:gd name="T55" fmla="*/ 191391 h 589"/>
                <a:gd name="T56" fmla="*/ 126584 w 473"/>
                <a:gd name="T57" fmla="*/ 90279 h 589"/>
                <a:gd name="T58" fmla="*/ 47558 w 473"/>
                <a:gd name="T59" fmla="*/ 95334 h 589"/>
                <a:gd name="T60" fmla="*/ 42195 w 473"/>
                <a:gd name="T61" fmla="*/ 20945 h 589"/>
                <a:gd name="T62" fmla="*/ 121220 w 473"/>
                <a:gd name="T63" fmla="*/ 10472 h 589"/>
                <a:gd name="T64" fmla="*/ 126584 w 473"/>
                <a:gd name="T65" fmla="*/ 90279 h 589"/>
                <a:gd name="T66" fmla="*/ 152687 w 473"/>
                <a:gd name="T67" fmla="*/ 196447 h 589"/>
                <a:gd name="T68" fmla="*/ 142317 w 473"/>
                <a:gd name="T69" fmla="*/ 180558 h 589"/>
                <a:gd name="T70" fmla="*/ 152687 w 473"/>
                <a:gd name="T71" fmla="*/ 196447 h 589"/>
                <a:gd name="T72" fmla="*/ 152687 w 473"/>
                <a:gd name="T73" fmla="*/ 170085 h 589"/>
                <a:gd name="T74" fmla="*/ 142317 w 473"/>
                <a:gd name="T75" fmla="*/ 153835 h 589"/>
                <a:gd name="T76" fmla="*/ 152687 w 473"/>
                <a:gd name="T77" fmla="*/ 170085 h 589"/>
                <a:gd name="T78" fmla="*/ 152687 w 473"/>
                <a:gd name="T79" fmla="*/ 137946 h 589"/>
                <a:gd name="T80" fmla="*/ 142317 w 473"/>
                <a:gd name="T81" fmla="*/ 127474 h 589"/>
                <a:gd name="T82" fmla="*/ 152687 w 473"/>
                <a:gd name="T83" fmla="*/ 137946 h 589"/>
                <a:gd name="T84" fmla="*/ 152687 w 473"/>
                <a:gd name="T85" fmla="*/ 111585 h 589"/>
                <a:gd name="T86" fmla="*/ 142317 w 473"/>
                <a:gd name="T87" fmla="*/ 95334 h 589"/>
                <a:gd name="T88" fmla="*/ 152687 w 473"/>
                <a:gd name="T89" fmla="*/ 111585 h 589"/>
                <a:gd name="T90" fmla="*/ 152687 w 473"/>
                <a:gd name="T91" fmla="*/ 84862 h 589"/>
                <a:gd name="T92" fmla="*/ 142317 w 473"/>
                <a:gd name="T93" fmla="*/ 68973 h 589"/>
                <a:gd name="T94" fmla="*/ 152687 w 473"/>
                <a:gd name="T95" fmla="*/ 84862 h 589"/>
                <a:gd name="T96" fmla="*/ 152687 w 473"/>
                <a:gd name="T97" fmla="*/ 53084 h 589"/>
                <a:gd name="T98" fmla="*/ 142317 w 473"/>
                <a:gd name="T99" fmla="*/ 42251 h 589"/>
                <a:gd name="T100" fmla="*/ 152687 w 473"/>
                <a:gd name="T101" fmla="*/ 53084 h 5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3" h="589">
                  <a:moveTo>
                    <a:pt x="398" y="0"/>
                  </a:moveTo>
                  <a:lnTo>
                    <a:pt x="398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30" y="0"/>
                    <a:pt x="0" y="29"/>
                    <a:pt x="0" y="73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45" y="588"/>
                    <a:pt x="30" y="588"/>
                    <a:pt x="74" y="588"/>
                  </a:cubicBezTo>
                  <a:cubicBezTo>
                    <a:pt x="398" y="588"/>
                    <a:pt x="398" y="588"/>
                    <a:pt x="398" y="588"/>
                  </a:cubicBezTo>
                  <a:cubicBezTo>
                    <a:pt x="442" y="588"/>
                    <a:pt x="413" y="588"/>
                    <a:pt x="472" y="588"/>
                  </a:cubicBezTo>
                  <a:cubicBezTo>
                    <a:pt x="472" y="73"/>
                    <a:pt x="472" y="73"/>
                    <a:pt x="472" y="73"/>
                  </a:cubicBezTo>
                  <a:cubicBezTo>
                    <a:pt x="472" y="29"/>
                    <a:pt x="442" y="0"/>
                    <a:pt x="398" y="0"/>
                  </a:cubicBezTo>
                  <a:close/>
                  <a:moveTo>
                    <a:pt x="74" y="544"/>
                  </a:moveTo>
                  <a:lnTo>
                    <a:pt x="74" y="544"/>
                  </a:lnTo>
                  <a:cubicBezTo>
                    <a:pt x="45" y="544"/>
                    <a:pt x="45" y="544"/>
                    <a:pt x="45" y="544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74" y="500"/>
                    <a:pt x="74" y="500"/>
                    <a:pt x="74" y="500"/>
                  </a:cubicBezTo>
                  <a:lnTo>
                    <a:pt x="74" y="544"/>
                  </a:lnTo>
                  <a:close/>
                  <a:moveTo>
                    <a:pt x="74" y="471"/>
                  </a:moveTo>
                  <a:lnTo>
                    <a:pt x="74" y="471"/>
                  </a:lnTo>
                  <a:cubicBezTo>
                    <a:pt x="45" y="471"/>
                    <a:pt x="45" y="471"/>
                    <a:pt x="45" y="471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74" y="426"/>
                    <a:pt x="74" y="426"/>
                    <a:pt x="74" y="426"/>
                  </a:cubicBezTo>
                  <a:lnTo>
                    <a:pt x="74" y="471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cubicBezTo>
                    <a:pt x="45" y="382"/>
                    <a:pt x="45" y="382"/>
                    <a:pt x="45" y="382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74" y="353"/>
                    <a:pt x="74" y="353"/>
                    <a:pt x="74" y="353"/>
                  </a:cubicBezTo>
                  <a:lnTo>
                    <a:pt x="74" y="382"/>
                  </a:ln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45" y="309"/>
                    <a:pt x="45" y="309"/>
                    <a:pt x="45" y="309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74" y="264"/>
                    <a:pt x="74" y="264"/>
                    <a:pt x="74" y="264"/>
                  </a:cubicBezTo>
                  <a:lnTo>
                    <a:pt x="74" y="309"/>
                  </a:lnTo>
                  <a:close/>
                  <a:moveTo>
                    <a:pt x="74" y="235"/>
                  </a:moveTo>
                  <a:lnTo>
                    <a:pt x="74" y="235"/>
                  </a:lnTo>
                  <a:cubicBezTo>
                    <a:pt x="45" y="235"/>
                    <a:pt x="45" y="235"/>
                    <a:pt x="45" y="23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74" y="191"/>
                    <a:pt x="74" y="191"/>
                    <a:pt x="74" y="191"/>
                  </a:cubicBezTo>
                  <a:lnTo>
                    <a:pt x="74" y="235"/>
                  </a:lnTo>
                  <a:close/>
                  <a:moveTo>
                    <a:pt x="74" y="147"/>
                  </a:moveTo>
                  <a:lnTo>
                    <a:pt x="74" y="147"/>
                  </a:lnTo>
                  <a:cubicBezTo>
                    <a:pt x="45" y="147"/>
                    <a:pt x="45" y="147"/>
                    <a:pt x="45" y="14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74" y="117"/>
                    <a:pt x="74" y="117"/>
                    <a:pt x="74" y="117"/>
                  </a:cubicBezTo>
                  <a:lnTo>
                    <a:pt x="74" y="147"/>
                  </a:lnTo>
                  <a:close/>
                  <a:moveTo>
                    <a:pt x="354" y="530"/>
                  </a:moveTo>
                  <a:lnTo>
                    <a:pt x="354" y="530"/>
                  </a:lnTo>
                  <a:lnTo>
                    <a:pt x="339" y="544"/>
                  </a:lnTo>
                  <a:cubicBezTo>
                    <a:pt x="133" y="544"/>
                    <a:pt x="133" y="544"/>
                    <a:pt x="133" y="544"/>
                  </a:cubicBezTo>
                  <a:lnTo>
                    <a:pt x="118" y="530"/>
                  </a:lnTo>
                  <a:cubicBezTo>
                    <a:pt x="118" y="323"/>
                    <a:pt x="118" y="323"/>
                    <a:pt x="118" y="323"/>
                  </a:cubicBezTo>
                  <a:lnTo>
                    <a:pt x="133" y="309"/>
                  </a:lnTo>
                  <a:cubicBezTo>
                    <a:pt x="339" y="309"/>
                    <a:pt x="339" y="309"/>
                    <a:pt x="339" y="309"/>
                  </a:cubicBezTo>
                  <a:lnTo>
                    <a:pt x="354" y="323"/>
                  </a:lnTo>
                  <a:lnTo>
                    <a:pt x="354" y="530"/>
                  </a:lnTo>
                  <a:close/>
                  <a:moveTo>
                    <a:pt x="354" y="250"/>
                  </a:moveTo>
                  <a:lnTo>
                    <a:pt x="354" y="250"/>
                  </a:lnTo>
                  <a:cubicBezTo>
                    <a:pt x="354" y="264"/>
                    <a:pt x="339" y="264"/>
                    <a:pt x="339" y="264"/>
                  </a:cubicBezTo>
                  <a:cubicBezTo>
                    <a:pt x="133" y="264"/>
                    <a:pt x="133" y="264"/>
                    <a:pt x="133" y="264"/>
                  </a:cubicBezTo>
                  <a:cubicBezTo>
                    <a:pt x="133" y="264"/>
                    <a:pt x="118" y="264"/>
                    <a:pt x="118" y="25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44"/>
                    <a:pt x="133" y="29"/>
                    <a:pt x="133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9"/>
                    <a:pt x="354" y="44"/>
                    <a:pt x="354" y="58"/>
                  </a:cubicBezTo>
                  <a:lnTo>
                    <a:pt x="354" y="250"/>
                  </a:lnTo>
                  <a:close/>
                  <a:moveTo>
                    <a:pt x="427" y="544"/>
                  </a:moveTo>
                  <a:lnTo>
                    <a:pt x="427" y="544"/>
                  </a:lnTo>
                  <a:cubicBezTo>
                    <a:pt x="398" y="544"/>
                    <a:pt x="398" y="544"/>
                    <a:pt x="398" y="544"/>
                  </a:cubicBezTo>
                  <a:cubicBezTo>
                    <a:pt x="398" y="500"/>
                    <a:pt x="398" y="500"/>
                    <a:pt x="398" y="500"/>
                  </a:cubicBezTo>
                  <a:cubicBezTo>
                    <a:pt x="427" y="500"/>
                    <a:pt x="427" y="500"/>
                    <a:pt x="427" y="500"/>
                  </a:cubicBezTo>
                  <a:lnTo>
                    <a:pt x="427" y="544"/>
                  </a:lnTo>
                  <a:close/>
                  <a:moveTo>
                    <a:pt x="427" y="471"/>
                  </a:moveTo>
                  <a:lnTo>
                    <a:pt x="427" y="471"/>
                  </a:lnTo>
                  <a:cubicBezTo>
                    <a:pt x="398" y="471"/>
                    <a:pt x="398" y="471"/>
                    <a:pt x="398" y="471"/>
                  </a:cubicBezTo>
                  <a:cubicBezTo>
                    <a:pt x="398" y="426"/>
                    <a:pt x="398" y="426"/>
                    <a:pt x="398" y="426"/>
                  </a:cubicBezTo>
                  <a:cubicBezTo>
                    <a:pt x="427" y="426"/>
                    <a:pt x="427" y="426"/>
                    <a:pt x="427" y="426"/>
                  </a:cubicBezTo>
                  <a:lnTo>
                    <a:pt x="427" y="471"/>
                  </a:lnTo>
                  <a:close/>
                  <a:moveTo>
                    <a:pt x="427" y="382"/>
                  </a:moveTo>
                  <a:lnTo>
                    <a:pt x="427" y="382"/>
                  </a:lnTo>
                  <a:cubicBezTo>
                    <a:pt x="398" y="382"/>
                    <a:pt x="398" y="382"/>
                    <a:pt x="398" y="382"/>
                  </a:cubicBezTo>
                  <a:cubicBezTo>
                    <a:pt x="398" y="353"/>
                    <a:pt x="398" y="353"/>
                    <a:pt x="398" y="353"/>
                  </a:cubicBezTo>
                  <a:cubicBezTo>
                    <a:pt x="427" y="353"/>
                    <a:pt x="427" y="353"/>
                    <a:pt x="427" y="353"/>
                  </a:cubicBezTo>
                  <a:lnTo>
                    <a:pt x="427" y="382"/>
                  </a:lnTo>
                  <a:close/>
                  <a:moveTo>
                    <a:pt x="427" y="309"/>
                  </a:moveTo>
                  <a:lnTo>
                    <a:pt x="427" y="309"/>
                  </a:lnTo>
                  <a:cubicBezTo>
                    <a:pt x="398" y="309"/>
                    <a:pt x="398" y="309"/>
                    <a:pt x="398" y="309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427" y="264"/>
                    <a:pt x="427" y="264"/>
                    <a:pt x="427" y="264"/>
                  </a:cubicBezTo>
                  <a:lnTo>
                    <a:pt x="427" y="309"/>
                  </a:lnTo>
                  <a:close/>
                  <a:moveTo>
                    <a:pt x="427" y="235"/>
                  </a:moveTo>
                  <a:lnTo>
                    <a:pt x="427" y="235"/>
                  </a:lnTo>
                  <a:cubicBezTo>
                    <a:pt x="398" y="235"/>
                    <a:pt x="398" y="235"/>
                    <a:pt x="398" y="235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427" y="191"/>
                    <a:pt x="427" y="191"/>
                    <a:pt x="427" y="191"/>
                  </a:cubicBezTo>
                  <a:lnTo>
                    <a:pt x="427" y="235"/>
                  </a:lnTo>
                  <a:close/>
                  <a:moveTo>
                    <a:pt x="427" y="147"/>
                  </a:moveTo>
                  <a:lnTo>
                    <a:pt x="427" y="147"/>
                  </a:lnTo>
                  <a:cubicBezTo>
                    <a:pt x="398" y="147"/>
                    <a:pt x="398" y="147"/>
                    <a:pt x="398" y="147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27" y="117"/>
                    <a:pt x="427" y="117"/>
                    <a:pt x="427" y="117"/>
                  </a:cubicBezTo>
                  <a:lnTo>
                    <a:pt x="427" y="147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2" name="Freeform 139"/>
            <p:cNvSpPr>
              <a:spLocks noChangeArrowheads="1"/>
            </p:cNvSpPr>
            <p:nvPr userDrawn="1"/>
          </p:nvSpPr>
          <p:spPr bwMode="auto">
            <a:xfrm>
              <a:off x="1179695" y="2480604"/>
              <a:ext cx="732174" cy="630764"/>
            </a:xfrm>
            <a:custGeom>
              <a:avLst/>
              <a:gdLst>
                <a:gd name="T0" fmla="*/ 212372 w 634"/>
                <a:gd name="T1" fmla="*/ 85082 h 546"/>
                <a:gd name="T2" fmla="*/ 212372 w 634"/>
                <a:gd name="T3" fmla="*/ 85082 h 546"/>
                <a:gd name="T4" fmla="*/ 169825 w 634"/>
                <a:gd name="T5" fmla="*/ 111400 h 546"/>
                <a:gd name="T6" fmla="*/ 159369 w 634"/>
                <a:gd name="T7" fmla="*/ 90130 h 546"/>
                <a:gd name="T8" fmla="*/ 186051 w 634"/>
                <a:gd name="T9" fmla="*/ 47949 h 546"/>
                <a:gd name="T10" fmla="*/ 138096 w 634"/>
                <a:gd name="T11" fmla="*/ 0 h 546"/>
                <a:gd name="T12" fmla="*/ 85093 w 634"/>
                <a:gd name="T13" fmla="*/ 47949 h 546"/>
                <a:gd name="T14" fmla="*/ 100958 w 634"/>
                <a:gd name="T15" fmla="*/ 85082 h 546"/>
                <a:gd name="T16" fmla="*/ 74637 w 634"/>
                <a:gd name="T17" fmla="*/ 85082 h 546"/>
                <a:gd name="T18" fmla="*/ 85093 w 634"/>
                <a:gd name="T19" fmla="*/ 58404 h 546"/>
                <a:gd name="T20" fmla="*/ 42546 w 634"/>
                <a:gd name="T21" fmla="*/ 15863 h 546"/>
                <a:gd name="T22" fmla="*/ 0 w 634"/>
                <a:gd name="T23" fmla="*/ 58404 h 546"/>
                <a:gd name="T24" fmla="*/ 15865 w 634"/>
                <a:gd name="T25" fmla="*/ 90130 h 546"/>
                <a:gd name="T26" fmla="*/ 0 w 634"/>
                <a:gd name="T27" fmla="*/ 111400 h 546"/>
                <a:gd name="T28" fmla="*/ 0 w 634"/>
                <a:gd name="T29" fmla="*/ 169804 h 546"/>
                <a:gd name="T30" fmla="*/ 32090 w 634"/>
                <a:gd name="T31" fmla="*/ 196482 h 546"/>
                <a:gd name="T32" fmla="*/ 143504 w 634"/>
                <a:gd name="T33" fmla="*/ 196482 h 546"/>
                <a:gd name="T34" fmla="*/ 169825 w 634"/>
                <a:gd name="T35" fmla="*/ 169804 h 546"/>
                <a:gd name="T36" fmla="*/ 169825 w 634"/>
                <a:gd name="T37" fmla="*/ 164757 h 546"/>
                <a:gd name="T38" fmla="*/ 212372 w 634"/>
                <a:gd name="T39" fmla="*/ 196482 h 546"/>
                <a:gd name="T40" fmla="*/ 228236 w 634"/>
                <a:gd name="T41" fmla="*/ 186027 h 546"/>
                <a:gd name="T42" fmla="*/ 228236 w 634"/>
                <a:gd name="T43" fmla="*/ 100945 h 546"/>
                <a:gd name="T44" fmla="*/ 212372 w 634"/>
                <a:gd name="T45" fmla="*/ 85082 h 546"/>
                <a:gd name="T46" fmla="*/ 15865 w 634"/>
                <a:gd name="T47" fmla="*/ 58404 h 546"/>
                <a:gd name="T48" fmla="*/ 15865 w 634"/>
                <a:gd name="T49" fmla="*/ 58404 h 546"/>
                <a:gd name="T50" fmla="*/ 42546 w 634"/>
                <a:gd name="T51" fmla="*/ 26678 h 546"/>
                <a:gd name="T52" fmla="*/ 74637 w 634"/>
                <a:gd name="T53" fmla="*/ 58404 h 546"/>
                <a:gd name="T54" fmla="*/ 42546 w 634"/>
                <a:gd name="T55" fmla="*/ 85082 h 546"/>
                <a:gd name="T56" fmla="*/ 15865 w 634"/>
                <a:gd name="T57" fmla="*/ 58404 h 546"/>
                <a:gd name="T58" fmla="*/ 159369 w 634"/>
                <a:gd name="T59" fmla="*/ 169804 h 546"/>
                <a:gd name="T60" fmla="*/ 159369 w 634"/>
                <a:gd name="T61" fmla="*/ 169804 h 546"/>
                <a:gd name="T62" fmla="*/ 143504 w 634"/>
                <a:gd name="T63" fmla="*/ 186027 h 546"/>
                <a:gd name="T64" fmla="*/ 32090 w 634"/>
                <a:gd name="T65" fmla="*/ 186027 h 546"/>
                <a:gd name="T66" fmla="*/ 15865 w 634"/>
                <a:gd name="T67" fmla="*/ 169804 h 546"/>
                <a:gd name="T68" fmla="*/ 15865 w 634"/>
                <a:gd name="T69" fmla="*/ 111400 h 546"/>
                <a:gd name="T70" fmla="*/ 32090 w 634"/>
                <a:gd name="T71" fmla="*/ 100945 h 546"/>
                <a:gd name="T72" fmla="*/ 143504 w 634"/>
                <a:gd name="T73" fmla="*/ 100945 h 546"/>
                <a:gd name="T74" fmla="*/ 159369 w 634"/>
                <a:gd name="T75" fmla="*/ 111400 h 546"/>
                <a:gd name="T76" fmla="*/ 159369 w 634"/>
                <a:gd name="T77" fmla="*/ 169804 h 546"/>
                <a:gd name="T78" fmla="*/ 138096 w 634"/>
                <a:gd name="T79" fmla="*/ 85082 h 546"/>
                <a:gd name="T80" fmla="*/ 138096 w 634"/>
                <a:gd name="T81" fmla="*/ 85082 h 546"/>
                <a:gd name="T82" fmla="*/ 100958 w 634"/>
                <a:gd name="T83" fmla="*/ 47949 h 546"/>
                <a:gd name="T84" fmla="*/ 138096 w 634"/>
                <a:gd name="T85" fmla="*/ 15863 h 546"/>
                <a:gd name="T86" fmla="*/ 169825 w 634"/>
                <a:gd name="T87" fmla="*/ 47949 h 546"/>
                <a:gd name="T88" fmla="*/ 138096 w 634"/>
                <a:gd name="T89" fmla="*/ 85082 h 546"/>
                <a:gd name="T90" fmla="*/ 212372 w 634"/>
                <a:gd name="T91" fmla="*/ 186027 h 546"/>
                <a:gd name="T92" fmla="*/ 212372 w 634"/>
                <a:gd name="T93" fmla="*/ 186027 h 546"/>
                <a:gd name="T94" fmla="*/ 169825 w 634"/>
                <a:gd name="T95" fmla="*/ 148534 h 546"/>
                <a:gd name="T96" fmla="*/ 169825 w 634"/>
                <a:gd name="T97" fmla="*/ 127623 h 546"/>
                <a:gd name="T98" fmla="*/ 212372 w 634"/>
                <a:gd name="T99" fmla="*/ 100945 h 546"/>
                <a:gd name="T100" fmla="*/ 212372 w 634"/>
                <a:gd name="T101" fmla="*/ 186027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34" h="546">
                  <a:moveTo>
                    <a:pt x="589" y="236"/>
                  </a:moveTo>
                  <a:lnTo>
                    <a:pt x="589" y="236"/>
                  </a:lnTo>
                  <a:cubicBezTo>
                    <a:pt x="471" y="309"/>
                    <a:pt x="471" y="309"/>
                    <a:pt x="471" y="309"/>
                  </a:cubicBezTo>
                  <a:cubicBezTo>
                    <a:pt x="471" y="295"/>
                    <a:pt x="471" y="265"/>
                    <a:pt x="442" y="250"/>
                  </a:cubicBezTo>
                  <a:cubicBezTo>
                    <a:pt x="486" y="236"/>
                    <a:pt x="516" y="191"/>
                    <a:pt x="516" y="133"/>
                  </a:cubicBezTo>
                  <a:cubicBezTo>
                    <a:pt x="516" y="59"/>
                    <a:pt x="457" y="0"/>
                    <a:pt x="383" y="0"/>
                  </a:cubicBezTo>
                  <a:cubicBezTo>
                    <a:pt x="310" y="0"/>
                    <a:pt x="236" y="59"/>
                    <a:pt x="236" y="133"/>
                  </a:cubicBezTo>
                  <a:cubicBezTo>
                    <a:pt x="236" y="177"/>
                    <a:pt x="251" y="207"/>
                    <a:pt x="280" y="236"/>
                  </a:cubicBezTo>
                  <a:cubicBezTo>
                    <a:pt x="207" y="236"/>
                    <a:pt x="207" y="236"/>
                    <a:pt x="207" y="236"/>
                  </a:cubicBezTo>
                  <a:cubicBezTo>
                    <a:pt x="236" y="221"/>
                    <a:pt x="236" y="191"/>
                    <a:pt x="236" y="162"/>
                  </a:cubicBezTo>
                  <a:cubicBezTo>
                    <a:pt x="236" y="89"/>
                    <a:pt x="192" y="44"/>
                    <a:pt x="118" y="44"/>
                  </a:cubicBezTo>
                  <a:cubicBezTo>
                    <a:pt x="59" y="44"/>
                    <a:pt x="0" y="89"/>
                    <a:pt x="0" y="162"/>
                  </a:cubicBezTo>
                  <a:cubicBezTo>
                    <a:pt x="0" y="191"/>
                    <a:pt x="15" y="221"/>
                    <a:pt x="44" y="250"/>
                  </a:cubicBezTo>
                  <a:cubicBezTo>
                    <a:pt x="15" y="265"/>
                    <a:pt x="0" y="280"/>
                    <a:pt x="0" y="30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6"/>
                    <a:pt x="44" y="545"/>
                    <a:pt x="89" y="545"/>
                  </a:cubicBezTo>
                  <a:cubicBezTo>
                    <a:pt x="398" y="545"/>
                    <a:pt x="398" y="545"/>
                    <a:pt x="398" y="545"/>
                  </a:cubicBezTo>
                  <a:cubicBezTo>
                    <a:pt x="442" y="545"/>
                    <a:pt x="471" y="516"/>
                    <a:pt x="471" y="471"/>
                  </a:cubicBezTo>
                  <a:cubicBezTo>
                    <a:pt x="471" y="457"/>
                    <a:pt x="471" y="457"/>
                    <a:pt x="471" y="457"/>
                  </a:cubicBezTo>
                  <a:cubicBezTo>
                    <a:pt x="589" y="545"/>
                    <a:pt x="589" y="545"/>
                    <a:pt x="589" y="545"/>
                  </a:cubicBezTo>
                  <a:cubicBezTo>
                    <a:pt x="619" y="545"/>
                    <a:pt x="633" y="530"/>
                    <a:pt x="633" y="516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33" y="250"/>
                    <a:pt x="619" y="236"/>
                    <a:pt x="589" y="236"/>
                  </a:cubicBezTo>
                  <a:close/>
                  <a:moveTo>
                    <a:pt x="44" y="162"/>
                  </a:moveTo>
                  <a:lnTo>
                    <a:pt x="44" y="162"/>
                  </a:lnTo>
                  <a:cubicBezTo>
                    <a:pt x="44" y="118"/>
                    <a:pt x="74" y="74"/>
                    <a:pt x="118" y="74"/>
                  </a:cubicBezTo>
                  <a:cubicBezTo>
                    <a:pt x="162" y="74"/>
                    <a:pt x="207" y="118"/>
                    <a:pt x="207" y="162"/>
                  </a:cubicBezTo>
                  <a:cubicBezTo>
                    <a:pt x="207" y="207"/>
                    <a:pt x="162" y="236"/>
                    <a:pt x="118" y="236"/>
                  </a:cubicBezTo>
                  <a:cubicBezTo>
                    <a:pt x="74" y="236"/>
                    <a:pt x="44" y="207"/>
                    <a:pt x="44" y="162"/>
                  </a:cubicBezTo>
                  <a:close/>
                  <a:moveTo>
                    <a:pt x="442" y="471"/>
                  </a:moveTo>
                  <a:lnTo>
                    <a:pt x="442" y="471"/>
                  </a:lnTo>
                  <a:cubicBezTo>
                    <a:pt x="442" y="486"/>
                    <a:pt x="412" y="516"/>
                    <a:pt x="398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59" y="516"/>
                    <a:pt x="44" y="486"/>
                    <a:pt x="44" y="47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295"/>
                    <a:pt x="59" y="280"/>
                    <a:pt x="89" y="280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412" y="280"/>
                    <a:pt x="442" y="295"/>
                    <a:pt x="442" y="309"/>
                  </a:cubicBezTo>
                  <a:lnTo>
                    <a:pt x="442" y="471"/>
                  </a:lnTo>
                  <a:close/>
                  <a:moveTo>
                    <a:pt x="383" y="236"/>
                  </a:moveTo>
                  <a:lnTo>
                    <a:pt x="383" y="236"/>
                  </a:lnTo>
                  <a:cubicBezTo>
                    <a:pt x="324" y="236"/>
                    <a:pt x="280" y="191"/>
                    <a:pt x="280" y="133"/>
                  </a:cubicBezTo>
                  <a:cubicBezTo>
                    <a:pt x="280" y="89"/>
                    <a:pt x="324" y="44"/>
                    <a:pt x="383" y="44"/>
                  </a:cubicBezTo>
                  <a:cubicBezTo>
                    <a:pt x="427" y="44"/>
                    <a:pt x="471" y="89"/>
                    <a:pt x="471" y="133"/>
                  </a:cubicBezTo>
                  <a:cubicBezTo>
                    <a:pt x="471" y="191"/>
                    <a:pt x="427" y="236"/>
                    <a:pt x="383" y="236"/>
                  </a:cubicBezTo>
                  <a:close/>
                  <a:moveTo>
                    <a:pt x="589" y="516"/>
                  </a:moveTo>
                  <a:lnTo>
                    <a:pt x="589" y="516"/>
                  </a:lnTo>
                  <a:cubicBezTo>
                    <a:pt x="471" y="412"/>
                    <a:pt x="471" y="412"/>
                    <a:pt x="471" y="412"/>
                  </a:cubicBezTo>
                  <a:cubicBezTo>
                    <a:pt x="471" y="398"/>
                    <a:pt x="471" y="368"/>
                    <a:pt x="471" y="354"/>
                  </a:cubicBezTo>
                  <a:cubicBezTo>
                    <a:pt x="589" y="280"/>
                    <a:pt x="589" y="280"/>
                    <a:pt x="589" y="280"/>
                  </a:cubicBezTo>
                  <a:cubicBezTo>
                    <a:pt x="589" y="309"/>
                    <a:pt x="589" y="501"/>
                    <a:pt x="589" y="516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3" name="Freeform 140"/>
            <p:cNvSpPr>
              <a:spLocks noChangeArrowheads="1"/>
            </p:cNvSpPr>
            <p:nvPr userDrawn="1"/>
          </p:nvSpPr>
          <p:spPr bwMode="auto">
            <a:xfrm>
              <a:off x="11597" y="2429804"/>
              <a:ext cx="732174" cy="732366"/>
            </a:xfrm>
            <a:custGeom>
              <a:avLst/>
              <a:gdLst>
                <a:gd name="T0" fmla="*/ 196146 w 634"/>
                <a:gd name="T1" fmla="*/ 0 h 634"/>
                <a:gd name="T2" fmla="*/ 196146 w 634"/>
                <a:gd name="T3" fmla="*/ 0 h 634"/>
                <a:gd name="T4" fmla="*/ 26321 w 634"/>
                <a:gd name="T5" fmla="*/ 0 h 634"/>
                <a:gd name="T6" fmla="*/ 0 w 634"/>
                <a:gd name="T7" fmla="*/ 31723 h 634"/>
                <a:gd name="T8" fmla="*/ 0 w 634"/>
                <a:gd name="T9" fmla="*/ 201874 h 634"/>
                <a:gd name="T10" fmla="*/ 26321 w 634"/>
                <a:gd name="T11" fmla="*/ 228190 h 634"/>
                <a:gd name="T12" fmla="*/ 196146 w 634"/>
                <a:gd name="T13" fmla="*/ 228190 h 634"/>
                <a:gd name="T14" fmla="*/ 228236 w 634"/>
                <a:gd name="T15" fmla="*/ 201874 h 634"/>
                <a:gd name="T16" fmla="*/ 228236 w 634"/>
                <a:gd name="T17" fmla="*/ 31723 h 634"/>
                <a:gd name="T18" fmla="*/ 196146 w 634"/>
                <a:gd name="T19" fmla="*/ 0 h 634"/>
                <a:gd name="T20" fmla="*/ 58411 w 634"/>
                <a:gd name="T21" fmla="*/ 15862 h 634"/>
                <a:gd name="T22" fmla="*/ 58411 w 634"/>
                <a:gd name="T23" fmla="*/ 15862 h 634"/>
                <a:gd name="T24" fmla="*/ 169825 w 634"/>
                <a:gd name="T25" fmla="*/ 15862 h 634"/>
                <a:gd name="T26" fmla="*/ 169825 w 634"/>
                <a:gd name="T27" fmla="*/ 79668 h 634"/>
                <a:gd name="T28" fmla="*/ 164417 w 634"/>
                <a:gd name="T29" fmla="*/ 84715 h 634"/>
                <a:gd name="T30" fmla="*/ 63459 w 634"/>
                <a:gd name="T31" fmla="*/ 84715 h 634"/>
                <a:gd name="T32" fmla="*/ 58411 w 634"/>
                <a:gd name="T33" fmla="*/ 79668 h 634"/>
                <a:gd name="T34" fmla="*/ 58411 w 634"/>
                <a:gd name="T35" fmla="*/ 15862 h 634"/>
                <a:gd name="T36" fmla="*/ 212011 w 634"/>
                <a:gd name="T37" fmla="*/ 201874 h 634"/>
                <a:gd name="T38" fmla="*/ 212011 w 634"/>
                <a:gd name="T39" fmla="*/ 201874 h 634"/>
                <a:gd name="T40" fmla="*/ 196146 w 634"/>
                <a:gd name="T41" fmla="*/ 212328 h 634"/>
                <a:gd name="T42" fmla="*/ 26321 w 634"/>
                <a:gd name="T43" fmla="*/ 212328 h 634"/>
                <a:gd name="T44" fmla="*/ 15865 w 634"/>
                <a:gd name="T45" fmla="*/ 201874 h 634"/>
                <a:gd name="T46" fmla="*/ 15865 w 634"/>
                <a:gd name="T47" fmla="*/ 31723 h 634"/>
                <a:gd name="T48" fmla="*/ 26321 w 634"/>
                <a:gd name="T49" fmla="*/ 15862 h 634"/>
                <a:gd name="T50" fmla="*/ 42186 w 634"/>
                <a:gd name="T51" fmla="*/ 15862 h 634"/>
                <a:gd name="T52" fmla="*/ 42186 w 634"/>
                <a:gd name="T53" fmla="*/ 84715 h 634"/>
                <a:gd name="T54" fmla="*/ 58411 w 634"/>
                <a:gd name="T55" fmla="*/ 100937 h 634"/>
                <a:gd name="T56" fmla="*/ 169825 w 634"/>
                <a:gd name="T57" fmla="*/ 100937 h 634"/>
                <a:gd name="T58" fmla="*/ 185690 w 634"/>
                <a:gd name="T59" fmla="*/ 84715 h 634"/>
                <a:gd name="T60" fmla="*/ 185690 w 634"/>
                <a:gd name="T61" fmla="*/ 15862 h 634"/>
                <a:gd name="T62" fmla="*/ 196146 w 634"/>
                <a:gd name="T63" fmla="*/ 15862 h 634"/>
                <a:gd name="T64" fmla="*/ 212011 w 634"/>
                <a:gd name="T65" fmla="*/ 31723 h 634"/>
                <a:gd name="T66" fmla="*/ 212011 w 634"/>
                <a:gd name="T67" fmla="*/ 201874 h 634"/>
                <a:gd name="T68" fmla="*/ 132327 w 634"/>
                <a:gd name="T69" fmla="*/ 74261 h 634"/>
                <a:gd name="T70" fmla="*/ 132327 w 634"/>
                <a:gd name="T71" fmla="*/ 74261 h 634"/>
                <a:gd name="T72" fmla="*/ 143144 w 634"/>
                <a:gd name="T73" fmla="*/ 63807 h 634"/>
                <a:gd name="T74" fmla="*/ 143144 w 634"/>
                <a:gd name="T75" fmla="*/ 37130 h 634"/>
                <a:gd name="T76" fmla="*/ 132327 w 634"/>
                <a:gd name="T77" fmla="*/ 31723 h 634"/>
                <a:gd name="T78" fmla="*/ 127279 w 634"/>
                <a:gd name="T79" fmla="*/ 37130 h 634"/>
                <a:gd name="T80" fmla="*/ 127279 w 634"/>
                <a:gd name="T81" fmla="*/ 63807 h 634"/>
                <a:gd name="T82" fmla="*/ 132327 w 634"/>
                <a:gd name="T83" fmla="*/ 74261 h 6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34" h="634"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60"/>
                  </a:cubicBezTo>
                  <a:cubicBezTo>
                    <a:pt x="633" y="88"/>
                    <a:pt x="633" y="88"/>
                    <a:pt x="633" y="88"/>
                  </a:cubicBezTo>
                  <a:cubicBezTo>
                    <a:pt x="633" y="44"/>
                    <a:pt x="588" y="0"/>
                    <a:pt x="544" y="0"/>
                  </a:cubicBezTo>
                  <a:close/>
                  <a:moveTo>
                    <a:pt x="162" y="44"/>
                  </a:moveTo>
                  <a:lnTo>
                    <a:pt x="162" y="44"/>
                  </a:lnTo>
                  <a:cubicBezTo>
                    <a:pt x="162" y="44"/>
                    <a:pt x="456" y="44"/>
                    <a:pt x="471" y="44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35"/>
                    <a:pt x="456" y="235"/>
                    <a:pt x="45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62" y="235"/>
                    <a:pt x="162" y="235"/>
                    <a:pt x="162" y="221"/>
                  </a:cubicBezTo>
                  <a:lnTo>
                    <a:pt x="162" y="44"/>
                  </a:lnTo>
                  <a:close/>
                  <a:moveTo>
                    <a:pt x="588" y="560"/>
                  </a:moveTo>
                  <a:lnTo>
                    <a:pt x="588" y="560"/>
                  </a:lnTo>
                  <a:cubicBezTo>
                    <a:pt x="588" y="574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4"/>
                    <a:pt x="44" y="560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59"/>
                    <a:pt x="58" y="44"/>
                    <a:pt x="73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65"/>
                    <a:pt x="132" y="280"/>
                    <a:pt x="16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85" y="280"/>
                    <a:pt x="515" y="265"/>
                    <a:pt x="515" y="235"/>
                  </a:cubicBezTo>
                  <a:cubicBezTo>
                    <a:pt x="515" y="44"/>
                    <a:pt x="515" y="44"/>
                    <a:pt x="515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74" y="44"/>
                    <a:pt x="588" y="59"/>
                    <a:pt x="588" y="88"/>
                  </a:cubicBezTo>
                  <a:lnTo>
                    <a:pt x="588" y="560"/>
                  </a:lnTo>
                  <a:close/>
                  <a:moveTo>
                    <a:pt x="367" y="206"/>
                  </a:moveTo>
                  <a:lnTo>
                    <a:pt x="367" y="206"/>
                  </a:lnTo>
                  <a:cubicBezTo>
                    <a:pt x="383" y="206"/>
                    <a:pt x="397" y="192"/>
                    <a:pt x="397" y="177"/>
                  </a:cubicBezTo>
                  <a:cubicBezTo>
                    <a:pt x="397" y="103"/>
                    <a:pt x="397" y="103"/>
                    <a:pt x="397" y="103"/>
                  </a:cubicBezTo>
                  <a:cubicBezTo>
                    <a:pt x="397" y="88"/>
                    <a:pt x="383" y="88"/>
                    <a:pt x="367" y="88"/>
                  </a:cubicBezTo>
                  <a:cubicBezTo>
                    <a:pt x="367" y="88"/>
                    <a:pt x="353" y="88"/>
                    <a:pt x="353" y="103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3" y="192"/>
                    <a:pt x="367" y="206"/>
                    <a:pt x="367" y="206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4" name="Freeform 141"/>
            <p:cNvSpPr>
              <a:spLocks noChangeArrowheads="1"/>
            </p:cNvSpPr>
            <p:nvPr userDrawn="1"/>
          </p:nvSpPr>
          <p:spPr bwMode="auto">
            <a:xfrm>
              <a:off x="-1025301" y="2429804"/>
              <a:ext cx="444387" cy="732366"/>
            </a:xfrm>
            <a:custGeom>
              <a:avLst/>
              <a:gdLst>
                <a:gd name="T0" fmla="*/ 69191 w 383"/>
                <a:gd name="T1" fmla="*/ 58399 h 634"/>
                <a:gd name="T2" fmla="*/ 69191 w 383"/>
                <a:gd name="T3" fmla="*/ 58399 h 634"/>
                <a:gd name="T4" fmla="*/ 63757 w 383"/>
                <a:gd name="T5" fmla="*/ 63807 h 634"/>
                <a:gd name="T6" fmla="*/ 63757 w 383"/>
                <a:gd name="T7" fmla="*/ 95530 h 634"/>
                <a:gd name="T8" fmla="*/ 69191 w 383"/>
                <a:gd name="T9" fmla="*/ 100937 h 634"/>
                <a:gd name="T10" fmla="*/ 74625 w 383"/>
                <a:gd name="T11" fmla="*/ 95530 h 634"/>
                <a:gd name="T12" fmla="*/ 74625 w 383"/>
                <a:gd name="T13" fmla="*/ 63807 h 634"/>
                <a:gd name="T14" fmla="*/ 69191 w 383"/>
                <a:gd name="T15" fmla="*/ 58399 h 634"/>
                <a:gd name="T16" fmla="*/ 111938 w 383"/>
                <a:gd name="T17" fmla="*/ 31723 h 634"/>
                <a:gd name="T18" fmla="*/ 111938 w 383"/>
                <a:gd name="T19" fmla="*/ 31723 h 634"/>
                <a:gd name="T20" fmla="*/ 74625 w 383"/>
                <a:gd name="T21" fmla="*/ 31723 h 634"/>
                <a:gd name="T22" fmla="*/ 74625 w 383"/>
                <a:gd name="T23" fmla="*/ 0 h 634"/>
                <a:gd name="T24" fmla="*/ 47818 w 383"/>
                <a:gd name="T25" fmla="*/ 0 h 634"/>
                <a:gd name="T26" fmla="*/ 42384 w 383"/>
                <a:gd name="T27" fmla="*/ 10815 h 634"/>
                <a:gd name="T28" fmla="*/ 47818 w 383"/>
                <a:gd name="T29" fmla="*/ 15862 h 634"/>
                <a:gd name="T30" fmla="*/ 63757 w 383"/>
                <a:gd name="T31" fmla="*/ 15862 h 634"/>
                <a:gd name="T32" fmla="*/ 63757 w 383"/>
                <a:gd name="T33" fmla="*/ 31723 h 634"/>
                <a:gd name="T34" fmla="*/ 26445 w 383"/>
                <a:gd name="T35" fmla="*/ 31723 h 634"/>
                <a:gd name="T36" fmla="*/ 0 w 383"/>
                <a:gd name="T37" fmla="*/ 58399 h 634"/>
                <a:gd name="T38" fmla="*/ 0 w 383"/>
                <a:gd name="T39" fmla="*/ 201874 h 634"/>
                <a:gd name="T40" fmla="*/ 26445 w 383"/>
                <a:gd name="T41" fmla="*/ 228190 h 634"/>
                <a:gd name="T42" fmla="*/ 111938 w 383"/>
                <a:gd name="T43" fmla="*/ 228190 h 634"/>
                <a:gd name="T44" fmla="*/ 138383 w 383"/>
                <a:gd name="T45" fmla="*/ 201874 h 634"/>
                <a:gd name="T46" fmla="*/ 138383 w 383"/>
                <a:gd name="T47" fmla="*/ 58399 h 634"/>
                <a:gd name="T48" fmla="*/ 111938 w 383"/>
                <a:gd name="T49" fmla="*/ 31723 h 634"/>
                <a:gd name="T50" fmla="*/ 127877 w 383"/>
                <a:gd name="T51" fmla="*/ 201874 h 634"/>
                <a:gd name="T52" fmla="*/ 127877 w 383"/>
                <a:gd name="T53" fmla="*/ 201874 h 634"/>
                <a:gd name="T54" fmla="*/ 111938 w 383"/>
                <a:gd name="T55" fmla="*/ 212328 h 634"/>
                <a:gd name="T56" fmla="*/ 26445 w 383"/>
                <a:gd name="T57" fmla="*/ 212328 h 634"/>
                <a:gd name="T58" fmla="*/ 10505 w 383"/>
                <a:gd name="T59" fmla="*/ 201874 h 634"/>
                <a:gd name="T60" fmla="*/ 10505 w 383"/>
                <a:gd name="T61" fmla="*/ 58399 h 634"/>
                <a:gd name="T62" fmla="*/ 26445 w 383"/>
                <a:gd name="T63" fmla="*/ 42538 h 634"/>
                <a:gd name="T64" fmla="*/ 111938 w 383"/>
                <a:gd name="T65" fmla="*/ 42538 h 634"/>
                <a:gd name="T66" fmla="*/ 127877 w 383"/>
                <a:gd name="T67" fmla="*/ 58399 h 634"/>
                <a:gd name="T68" fmla="*/ 127877 w 383"/>
                <a:gd name="T69" fmla="*/ 201874 h 6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3" h="634">
                  <a:moveTo>
                    <a:pt x="191" y="162"/>
                  </a:moveTo>
                  <a:lnTo>
                    <a:pt x="191" y="162"/>
                  </a:lnTo>
                  <a:cubicBezTo>
                    <a:pt x="176" y="162"/>
                    <a:pt x="176" y="177"/>
                    <a:pt x="176" y="177"/>
                  </a:cubicBezTo>
                  <a:cubicBezTo>
                    <a:pt x="176" y="265"/>
                    <a:pt x="176" y="265"/>
                    <a:pt x="176" y="265"/>
                  </a:cubicBezTo>
                  <a:cubicBezTo>
                    <a:pt x="176" y="265"/>
                    <a:pt x="176" y="280"/>
                    <a:pt x="191" y="280"/>
                  </a:cubicBezTo>
                  <a:cubicBezTo>
                    <a:pt x="206" y="280"/>
                    <a:pt x="206" y="265"/>
                    <a:pt x="206" y="265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6" y="177"/>
                    <a:pt x="206" y="162"/>
                    <a:pt x="191" y="162"/>
                  </a:cubicBezTo>
                  <a:close/>
                  <a:moveTo>
                    <a:pt x="309" y="88"/>
                  </a:moveTo>
                  <a:lnTo>
                    <a:pt x="309" y="88"/>
                  </a:lnTo>
                  <a:cubicBezTo>
                    <a:pt x="206" y="88"/>
                    <a:pt x="206" y="88"/>
                    <a:pt x="206" y="88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7" y="0"/>
                    <a:pt x="117" y="15"/>
                    <a:pt x="117" y="30"/>
                  </a:cubicBezTo>
                  <a:cubicBezTo>
                    <a:pt x="117" y="30"/>
                    <a:pt x="117" y="44"/>
                    <a:pt x="132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9" y="88"/>
                    <a:pt x="0" y="118"/>
                    <a:pt x="0" y="162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309" y="633"/>
                    <a:pt x="309" y="633"/>
                    <a:pt x="309" y="633"/>
                  </a:cubicBezTo>
                  <a:cubicBezTo>
                    <a:pt x="353" y="633"/>
                    <a:pt x="382" y="604"/>
                    <a:pt x="382" y="560"/>
                  </a:cubicBezTo>
                  <a:cubicBezTo>
                    <a:pt x="382" y="162"/>
                    <a:pt x="382" y="162"/>
                    <a:pt x="382" y="162"/>
                  </a:cubicBezTo>
                  <a:cubicBezTo>
                    <a:pt x="382" y="118"/>
                    <a:pt x="353" y="88"/>
                    <a:pt x="309" y="88"/>
                  </a:cubicBezTo>
                  <a:close/>
                  <a:moveTo>
                    <a:pt x="353" y="560"/>
                  </a:moveTo>
                  <a:lnTo>
                    <a:pt x="353" y="560"/>
                  </a:lnTo>
                  <a:cubicBezTo>
                    <a:pt x="353" y="574"/>
                    <a:pt x="323" y="589"/>
                    <a:pt x="309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4"/>
                    <a:pt x="29" y="560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47"/>
                    <a:pt x="59" y="118"/>
                    <a:pt x="73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23" y="118"/>
                    <a:pt x="353" y="147"/>
                    <a:pt x="353" y="162"/>
                  </a:cubicBezTo>
                  <a:lnTo>
                    <a:pt x="353" y="560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5" name="Freeform 142"/>
            <p:cNvSpPr>
              <a:spLocks noChangeArrowheads="1"/>
            </p:cNvSpPr>
            <p:nvPr userDrawn="1"/>
          </p:nvSpPr>
          <p:spPr bwMode="auto">
            <a:xfrm>
              <a:off x="9428311" y="1252940"/>
              <a:ext cx="698319" cy="736599"/>
            </a:xfrm>
            <a:custGeom>
              <a:avLst/>
              <a:gdLst>
                <a:gd name="T0" fmla="*/ 191315 w 604"/>
                <a:gd name="T1" fmla="*/ 0 h 634"/>
                <a:gd name="T2" fmla="*/ 191315 w 604"/>
                <a:gd name="T3" fmla="*/ 0 h 634"/>
                <a:gd name="T4" fmla="*/ 26712 w 604"/>
                <a:gd name="T5" fmla="*/ 0 h 634"/>
                <a:gd name="T6" fmla="*/ 0 w 604"/>
                <a:gd name="T7" fmla="*/ 26830 h 634"/>
                <a:gd name="T8" fmla="*/ 0 w 604"/>
                <a:gd name="T9" fmla="*/ 154818 h 634"/>
                <a:gd name="T10" fmla="*/ 26712 w 604"/>
                <a:gd name="T11" fmla="*/ 187087 h 634"/>
                <a:gd name="T12" fmla="*/ 85189 w 604"/>
                <a:gd name="T13" fmla="*/ 187087 h 634"/>
                <a:gd name="T14" fmla="*/ 85189 w 604"/>
                <a:gd name="T15" fmla="*/ 213555 h 634"/>
                <a:gd name="T16" fmla="*/ 68946 w 604"/>
                <a:gd name="T17" fmla="*/ 213555 h 634"/>
                <a:gd name="T18" fmla="*/ 63892 w 604"/>
                <a:gd name="T19" fmla="*/ 218994 h 634"/>
                <a:gd name="T20" fmla="*/ 68946 w 604"/>
                <a:gd name="T21" fmla="*/ 229508 h 634"/>
                <a:gd name="T22" fmla="*/ 154135 w 604"/>
                <a:gd name="T23" fmla="*/ 229508 h 634"/>
                <a:gd name="T24" fmla="*/ 159189 w 604"/>
                <a:gd name="T25" fmla="*/ 218994 h 634"/>
                <a:gd name="T26" fmla="*/ 154135 w 604"/>
                <a:gd name="T27" fmla="*/ 213555 h 634"/>
                <a:gd name="T28" fmla="*/ 138252 w 604"/>
                <a:gd name="T29" fmla="*/ 213555 h 634"/>
                <a:gd name="T30" fmla="*/ 138252 w 604"/>
                <a:gd name="T31" fmla="*/ 187087 h 634"/>
                <a:gd name="T32" fmla="*/ 191315 w 604"/>
                <a:gd name="T33" fmla="*/ 187087 h 634"/>
                <a:gd name="T34" fmla="*/ 217666 w 604"/>
                <a:gd name="T35" fmla="*/ 154818 h 634"/>
                <a:gd name="T36" fmla="*/ 217666 w 604"/>
                <a:gd name="T37" fmla="*/ 26830 h 634"/>
                <a:gd name="T38" fmla="*/ 191315 w 604"/>
                <a:gd name="T39" fmla="*/ 0 h 634"/>
                <a:gd name="T40" fmla="*/ 127423 w 604"/>
                <a:gd name="T41" fmla="*/ 213555 h 634"/>
                <a:gd name="T42" fmla="*/ 127423 w 604"/>
                <a:gd name="T43" fmla="*/ 213555 h 634"/>
                <a:gd name="T44" fmla="*/ 95658 w 604"/>
                <a:gd name="T45" fmla="*/ 213555 h 634"/>
                <a:gd name="T46" fmla="*/ 95658 w 604"/>
                <a:gd name="T47" fmla="*/ 187087 h 634"/>
                <a:gd name="T48" fmla="*/ 127423 w 604"/>
                <a:gd name="T49" fmla="*/ 187087 h 634"/>
                <a:gd name="T50" fmla="*/ 127423 w 604"/>
                <a:gd name="T51" fmla="*/ 213555 h 634"/>
                <a:gd name="T52" fmla="*/ 201783 w 604"/>
                <a:gd name="T53" fmla="*/ 154818 h 634"/>
                <a:gd name="T54" fmla="*/ 201783 w 604"/>
                <a:gd name="T55" fmla="*/ 154818 h 634"/>
                <a:gd name="T56" fmla="*/ 191315 w 604"/>
                <a:gd name="T57" fmla="*/ 170772 h 634"/>
                <a:gd name="T58" fmla="*/ 26712 w 604"/>
                <a:gd name="T59" fmla="*/ 170772 h 634"/>
                <a:gd name="T60" fmla="*/ 10468 w 604"/>
                <a:gd name="T61" fmla="*/ 154818 h 634"/>
                <a:gd name="T62" fmla="*/ 10468 w 604"/>
                <a:gd name="T63" fmla="*/ 144304 h 634"/>
                <a:gd name="T64" fmla="*/ 201783 w 604"/>
                <a:gd name="T65" fmla="*/ 144304 h 634"/>
                <a:gd name="T66" fmla="*/ 201783 w 604"/>
                <a:gd name="T67" fmla="*/ 154818 h 634"/>
                <a:gd name="T68" fmla="*/ 201783 w 604"/>
                <a:gd name="T69" fmla="*/ 128351 h 634"/>
                <a:gd name="T70" fmla="*/ 201783 w 604"/>
                <a:gd name="T71" fmla="*/ 128351 h 634"/>
                <a:gd name="T72" fmla="*/ 10468 w 604"/>
                <a:gd name="T73" fmla="*/ 128351 h 634"/>
                <a:gd name="T74" fmla="*/ 10468 w 604"/>
                <a:gd name="T75" fmla="*/ 26830 h 634"/>
                <a:gd name="T76" fmla="*/ 26712 w 604"/>
                <a:gd name="T77" fmla="*/ 15953 h 634"/>
                <a:gd name="T78" fmla="*/ 191315 w 604"/>
                <a:gd name="T79" fmla="*/ 15953 h 634"/>
                <a:gd name="T80" fmla="*/ 201783 w 604"/>
                <a:gd name="T81" fmla="*/ 26830 h 634"/>
                <a:gd name="T82" fmla="*/ 201783 w 604"/>
                <a:gd name="T83" fmla="*/ 128351 h 6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4" h="634">
                  <a:moveTo>
                    <a:pt x="530" y="0"/>
                  </a:moveTo>
                  <a:lnTo>
                    <a:pt x="530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29" y="0"/>
                    <a:pt x="0" y="30"/>
                    <a:pt x="0" y="74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71"/>
                    <a:pt x="29" y="516"/>
                    <a:pt x="74" y="516"/>
                  </a:cubicBezTo>
                  <a:cubicBezTo>
                    <a:pt x="236" y="516"/>
                    <a:pt x="236" y="516"/>
                    <a:pt x="236" y="51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191" y="589"/>
                    <a:pt x="191" y="589"/>
                    <a:pt x="191" y="589"/>
                  </a:cubicBezTo>
                  <a:cubicBezTo>
                    <a:pt x="177" y="589"/>
                    <a:pt x="177" y="604"/>
                    <a:pt x="177" y="604"/>
                  </a:cubicBezTo>
                  <a:cubicBezTo>
                    <a:pt x="177" y="619"/>
                    <a:pt x="177" y="633"/>
                    <a:pt x="191" y="633"/>
                  </a:cubicBezTo>
                  <a:cubicBezTo>
                    <a:pt x="427" y="633"/>
                    <a:pt x="427" y="633"/>
                    <a:pt x="427" y="633"/>
                  </a:cubicBezTo>
                  <a:cubicBezTo>
                    <a:pt x="441" y="633"/>
                    <a:pt x="441" y="619"/>
                    <a:pt x="441" y="604"/>
                  </a:cubicBezTo>
                  <a:cubicBezTo>
                    <a:pt x="441" y="604"/>
                    <a:pt x="441" y="589"/>
                    <a:pt x="427" y="589"/>
                  </a:cubicBezTo>
                  <a:cubicBezTo>
                    <a:pt x="383" y="589"/>
                    <a:pt x="383" y="589"/>
                    <a:pt x="383" y="589"/>
                  </a:cubicBezTo>
                  <a:cubicBezTo>
                    <a:pt x="383" y="516"/>
                    <a:pt x="383" y="516"/>
                    <a:pt x="383" y="516"/>
                  </a:cubicBezTo>
                  <a:cubicBezTo>
                    <a:pt x="530" y="516"/>
                    <a:pt x="530" y="516"/>
                    <a:pt x="530" y="516"/>
                  </a:cubicBezTo>
                  <a:cubicBezTo>
                    <a:pt x="574" y="516"/>
                    <a:pt x="603" y="471"/>
                    <a:pt x="603" y="427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603" y="30"/>
                    <a:pt x="574" y="0"/>
                    <a:pt x="530" y="0"/>
                  </a:cubicBezTo>
                  <a:close/>
                  <a:moveTo>
                    <a:pt x="353" y="589"/>
                  </a:moveTo>
                  <a:lnTo>
                    <a:pt x="353" y="589"/>
                  </a:lnTo>
                  <a:cubicBezTo>
                    <a:pt x="265" y="589"/>
                    <a:pt x="265" y="589"/>
                    <a:pt x="265" y="589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53" y="516"/>
                    <a:pt x="353" y="516"/>
                    <a:pt x="353" y="516"/>
                  </a:cubicBezTo>
                  <a:lnTo>
                    <a:pt x="353" y="589"/>
                  </a:lnTo>
                  <a:close/>
                  <a:moveTo>
                    <a:pt x="559" y="427"/>
                  </a:moveTo>
                  <a:lnTo>
                    <a:pt x="559" y="427"/>
                  </a:lnTo>
                  <a:cubicBezTo>
                    <a:pt x="559" y="457"/>
                    <a:pt x="545" y="471"/>
                    <a:pt x="530" y="471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59" y="471"/>
                    <a:pt x="29" y="457"/>
                    <a:pt x="29" y="427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559" y="398"/>
                    <a:pt x="559" y="398"/>
                    <a:pt x="559" y="398"/>
                  </a:cubicBezTo>
                  <a:lnTo>
                    <a:pt x="559" y="427"/>
                  </a:lnTo>
                  <a:close/>
                  <a:moveTo>
                    <a:pt x="559" y="354"/>
                  </a:moveTo>
                  <a:lnTo>
                    <a:pt x="559" y="354"/>
                  </a:lnTo>
                  <a:cubicBezTo>
                    <a:pt x="29" y="354"/>
                    <a:pt x="29" y="354"/>
                    <a:pt x="29" y="35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44"/>
                    <a:pt x="74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45" y="44"/>
                    <a:pt x="559" y="59"/>
                    <a:pt x="559" y="74"/>
                  </a:cubicBezTo>
                  <a:lnTo>
                    <a:pt x="559" y="354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6" name="Freeform 143"/>
            <p:cNvSpPr>
              <a:spLocks noChangeArrowheads="1"/>
            </p:cNvSpPr>
            <p:nvPr userDrawn="1"/>
          </p:nvSpPr>
          <p:spPr bwMode="auto">
            <a:xfrm>
              <a:off x="8344859" y="1252940"/>
              <a:ext cx="507868" cy="736599"/>
            </a:xfrm>
            <a:custGeom>
              <a:avLst/>
              <a:gdLst>
                <a:gd name="T0" fmla="*/ 132018 w 442"/>
                <a:gd name="T1" fmla="*/ 0 h 634"/>
                <a:gd name="T2" fmla="*/ 132018 w 442"/>
                <a:gd name="T3" fmla="*/ 0 h 634"/>
                <a:gd name="T4" fmla="*/ 26188 w 442"/>
                <a:gd name="T5" fmla="*/ 0 h 634"/>
                <a:gd name="T6" fmla="*/ 0 w 442"/>
                <a:gd name="T7" fmla="*/ 26830 h 634"/>
                <a:gd name="T8" fmla="*/ 0 w 442"/>
                <a:gd name="T9" fmla="*/ 197602 h 634"/>
                <a:gd name="T10" fmla="*/ 26188 w 442"/>
                <a:gd name="T11" fmla="*/ 229508 h 634"/>
                <a:gd name="T12" fmla="*/ 132018 w 442"/>
                <a:gd name="T13" fmla="*/ 229508 h 634"/>
                <a:gd name="T14" fmla="*/ 158206 w 442"/>
                <a:gd name="T15" fmla="*/ 197602 h 634"/>
                <a:gd name="T16" fmla="*/ 158206 w 442"/>
                <a:gd name="T17" fmla="*/ 26830 h 634"/>
                <a:gd name="T18" fmla="*/ 132018 w 442"/>
                <a:gd name="T19" fmla="*/ 0 h 634"/>
                <a:gd name="T20" fmla="*/ 147803 w 442"/>
                <a:gd name="T21" fmla="*/ 197602 h 634"/>
                <a:gd name="T22" fmla="*/ 147803 w 442"/>
                <a:gd name="T23" fmla="*/ 197602 h 634"/>
                <a:gd name="T24" fmla="*/ 132018 w 442"/>
                <a:gd name="T25" fmla="*/ 213555 h 634"/>
                <a:gd name="T26" fmla="*/ 26188 w 442"/>
                <a:gd name="T27" fmla="*/ 213555 h 634"/>
                <a:gd name="T28" fmla="*/ 10404 w 442"/>
                <a:gd name="T29" fmla="*/ 197602 h 634"/>
                <a:gd name="T30" fmla="*/ 10404 w 442"/>
                <a:gd name="T31" fmla="*/ 176210 h 634"/>
                <a:gd name="T32" fmla="*/ 147803 w 442"/>
                <a:gd name="T33" fmla="*/ 176210 h 634"/>
                <a:gd name="T34" fmla="*/ 147803 w 442"/>
                <a:gd name="T35" fmla="*/ 197602 h 634"/>
                <a:gd name="T36" fmla="*/ 147803 w 442"/>
                <a:gd name="T37" fmla="*/ 165696 h 634"/>
                <a:gd name="T38" fmla="*/ 147803 w 442"/>
                <a:gd name="T39" fmla="*/ 165696 h 634"/>
                <a:gd name="T40" fmla="*/ 10404 w 442"/>
                <a:gd name="T41" fmla="*/ 165696 h 634"/>
                <a:gd name="T42" fmla="*/ 10404 w 442"/>
                <a:gd name="T43" fmla="*/ 48222 h 634"/>
                <a:gd name="T44" fmla="*/ 147803 w 442"/>
                <a:gd name="T45" fmla="*/ 48222 h 634"/>
                <a:gd name="T46" fmla="*/ 147803 w 442"/>
                <a:gd name="T47" fmla="*/ 165696 h 634"/>
                <a:gd name="T48" fmla="*/ 147803 w 442"/>
                <a:gd name="T49" fmla="*/ 37345 h 634"/>
                <a:gd name="T50" fmla="*/ 147803 w 442"/>
                <a:gd name="T51" fmla="*/ 37345 h 634"/>
                <a:gd name="T52" fmla="*/ 10404 w 442"/>
                <a:gd name="T53" fmla="*/ 37345 h 634"/>
                <a:gd name="T54" fmla="*/ 10404 w 442"/>
                <a:gd name="T55" fmla="*/ 26830 h 634"/>
                <a:gd name="T56" fmla="*/ 26188 w 442"/>
                <a:gd name="T57" fmla="*/ 15953 h 634"/>
                <a:gd name="T58" fmla="*/ 132018 w 442"/>
                <a:gd name="T59" fmla="*/ 15953 h 634"/>
                <a:gd name="T60" fmla="*/ 147803 w 442"/>
                <a:gd name="T61" fmla="*/ 26830 h 634"/>
                <a:gd name="T62" fmla="*/ 147803 w 442"/>
                <a:gd name="T63" fmla="*/ 37345 h 634"/>
                <a:gd name="T64" fmla="*/ 79283 w 442"/>
                <a:gd name="T65" fmla="*/ 208117 h 634"/>
                <a:gd name="T66" fmla="*/ 79283 w 442"/>
                <a:gd name="T67" fmla="*/ 208117 h 634"/>
                <a:gd name="T68" fmla="*/ 89686 w 442"/>
                <a:gd name="T69" fmla="*/ 197602 h 634"/>
                <a:gd name="T70" fmla="*/ 79283 w 442"/>
                <a:gd name="T71" fmla="*/ 187087 h 634"/>
                <a:gd name="T72" fmla="*/ 68520 w 442"/>
                <a:gd name="T73" fmla="*/ 197602 h 634"/>
                <a:gd name="T74" fmla="*/ 79283 w 442"/>
                <a:gd name="T75" fmla="*/ 208117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2" h="634">
                  <a:moveTo>
                    <a:pt x="368" y="0"/>
                  </a:moveTo>
                  <a:lnTo>
                    <a:pt x="368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33"/>
                    <a:pt x="73" y="633"/>
                  </a:cubicBezTo>
                  <a:cubicBezTo>
                    <a:pt x="368" y="633"/>
                    <a:pt x="368" y="633"/>
                    <a:pt x="368" y="633"/>
                  </a:cubicBezTo>
                  <a:cubicBezTo>
                    <a:pt x="412" y="633"/>
                    <a:pt x="441" y="589"/>
                    <a:pt x="441" y="545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441" y="30"/>
                    <a:pt x="412" y="0"/>
                    <a:pt x="368" y="0"/>
                  </a:cubicBezTo>
                  <a:close/>
                  <a:moveTo>
                    <a:pt x="412" y="545"/>
                  </a:moveTo>
                  <a:lnTo>
                    <a:pt x="412" y="545"/>
                  </a:lnTo>
                  <a:cubicBezTo>
                    <a:pt x="412" y="574"/>
                    <a:pt x="382" y="589"/>
                    <a:pt x="368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4"/>
                    <a:pt x="29" y="545"/>
                  </a:cubicBezTo>
                  <a:cubicBezTo>
                    <a:pt x="29" y="486"/>
                    <a:pt x="29" y="486"/>
                    <a:pt x="29" y="486"/>
                  </a:cubicBezTo>
                  <a:cubicBezTo>
                    <a:pt x="412" y="486"/>
                    <a:pt x="412" y="486"/>
                    <a:pt x="412" y="486"/>
                  </a:cubicBezTo>
                  <a:lnTo>
                    <a:pt x="412" y="545"/>
                  </a:lnTo>
                  <a:close/>
                  <a:moveTo>
                    <a:pt x="412" y="457"/>
                  </a:moveTo>
                  <a:lnTo>
                    <a:pt x="412" y="457"/>
                  </a:lnTo>
                  <a:cubicBezTo>
                    <a:pt x="29" y="457"/>
                    <a:pt x="29" y="457"/>
                    <a:pt x="29" y="457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412" y="133"/>
                    <a:pt x="412" y="133"/>
                    <a:pt x="412" y="133"/>
                  </a:cubicBezTo>
                  <a:lnTo>
                    <a:pt x="412" y="457"/>
                  </a:lnTo>
                  <a:close/>
                  <a:moveTo>
                    <a:pt x="412" y="103"/>
                  </a:moveTo>
                  <a:lnTo>
                    <a:pt x="412" y="103"/>
                  </a:lnTo>
                  <a:cubicBezTo>
                    <a:pt x="29" y="103"/>
                    <a:pt x="29" y="103"/>
                    <a:pt x="29" y="103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44"/>
                    <a:pt x="73" y="44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82" y="44"/>
                    <a:pt x="412" y="59"/>
                    <a:pt x="412" y="74"/>
                  </a:cubicBezTo>
                  <a:lnTo>
                    <a:pt x="412" y="103"/>
                  </a:lnTo>
                  <a:close/>
                  <a:moveTo>
                    <a:pt x="221" y="574"/>
                  </a:moveTo>
                  <a:lnTo>
                    <a:pt x="221" y="574"/>
                  </a:lnTo>
                  <a:cubicBezTo>
                    <a:pt x="235" y="574"/>
                    <a:pt x="250" y="560"/>
                    <a:pt x="250" y="545"/>
                  </a:cubicBezTo>
                  <a:cubicBezTo>
                    <a:pt x="250" y="530"/>
                    <a:pt x="235" y="516"/>
                    <a:pt x="221" y="516"/>
                  </a:cubicBezTo>
                  <a:cubicBezTo>
                    <a:pt x="206" y="516"/>
                    <a:pt x="191" y="530"/>
                    <a:pt x="191" y="545"/>
                  </a:cubicBezTo>
                  <a:cubicBezTo>
                    <a:pt x="191" y="560"/>
                    <a:pt x="206" y="574"/>
                    <a:pt x="221" y="574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7" name="Freeform 144"/>
            <p:cNvSpPr>
              <a:spLocks noChangeArrowheads="1"/>
            </p:cNvSpPr>
            <p:nvPr userDrawn="1"/>
          </p:nvSpPr>
          <p:spPr bwMode="auto">
            <a:xfrm>
              <a:off x="7223321" y="1252940"/>
              <a:ext cx="406295" cy="736599"/>
            </a:xfrm>
            <a:custGeom>
              <a:avLst/>
              <a:gdLst>
                <a:gd name="T0" fmla="*/ 63426 w 354"/>
                <a:gd name="T1" fmla="*/ 197602 h 634"/>
                <a:gd name="T2" fmla="*/ 63426 w 354"/>
                <a:gd name="T3" fmla="*/ 197602 h 634"/>
                <a:gd name="T4" fmla="*/ 79193 w 354"/>
                <a:gd name="T5" fmla="*/ 187087 h 634"/>
                <a:gd name="T6" fmla="*/ 63426 w 354"/>
                <a:gd name="T7" fmla="*/ 170772 h 634"/>
                <a:gd name="T8" fmla="*/ 52676 w 354"/>
                <a:gd name="T9" fmla="*/ 187087 h 634"/>
                <a:gd name="T10" fmla="*/ 63426 w 354"/>
                <a:gd name="T11" fmla="*/ 197602 h 634"/>
                <a:gd name="T12" fmla="*/ 100335 w 354"/>
                <a:gd name="T13" fmla="*/ 0 h 634"/>
                <a:gd name="T14" fmla="*/ 100335 w 354"/>
                <a:gd name="T15" fmla="*/ 0 h 634"/>
                <a:gd name="T16" fmla="*/ 31892 w 354"/>
                <a:gd name="T17" fmla="*/ 0 h 634"/>
                <a:gd name="T18" fmla="*/ 0 w 354"/>
                <a:gd name="T19" fmla="*/ 26830 h 634"/>
                <a:gd name="T20" fmla="*/ 0 w 354"/>
                <a:gd name="T21" fmla="*/ 197602 h 634"/>
                <a:gd name="T22" fmla="*/ 31892 w 354"/>
                <a:gd name="T23" fmla="*/ 229508 h 634"/>
                <a:gd name="T24" fmla="*/ 100335 w 354"/>
                <a:gd name="T25" fmla="*/ 229508 h 634"/>
                <a:gd name="T26" fmla="*/ 126494 w 354"/>
                <a:gd name="T27" fmla="*/ 197602 h 634"/>
                <a:gd name="T28" fmla="*/ 126494 w 354"/>
                <a:gd name="T29" fmla="*/ 26830 h 634"/>
                <a:gd name="T30" fmla="*/ 100335 w 354"/>
                <a:gd name="T31" fmla="*/ 0 h 634"/>
                <a:gd name="T32" fmla="*/ 116102 w 354"/>
                <a:gd name="T33" fmla="*/ 197602 h 634"/>
                <a:gd name="T34" fmla="*/ 116102 w 354"/>
                <a:gd name="T35" fmla="*/ 197602 h 634"/>
                <a:gd name="T36" fmla="*/ 100335 w 354"/>
                <a:gd name="T37" fmla="*/ 213555 h 634"/>
                <a:gd name="T38" fmla="*/ 31892 w 354"/>
                <a:gd name="T39" fmla="*/ 213555 h 634"/>
                <a:gd name="T40" fmla="*/ 15767 w 354"/>
                <a:gd name="T41" fmla="*/ 197602 h 634"/>
                <a:gd name="T42" fmla="*/ 15767 w 354"/>
                <a:gd name="T43" fmla="*/ 154818 h 634"/>
                <a:gd name="T44" fmla="*/ 116102 w 354"/>
                <a:gd name="T45" fmla="*/ 154818 h 634"/>
                <a:gd name="T46" fmla="*/ 116102 w 354"/>
                <a:gd name="T47" fmla="*/ 197602 h 634"/>
                <a:gd name="T48" fmla="*/ 116102 w 354"/>
                <a:gd name="T49" fmla="*/ 144304 h 634"/>
                <a:gd name="T50" fmla="*/ 116102 w 354"/>
                <a:gd name="T51" fmla="*/ 144304 h 634"/>
                <a:gd name="T52" fmla="*/ 15767 w 354"/>
                <a:gd name="T53" fmla="*/ 144304 h 634"/>
                <a:gd name="T54" fmla="*/ 15767 w 354"/>
                <a:gd name="T55" fmla="*/ 48222 h 634"/>
                <a:gd name="T56" fmla="*/ 116102 w 354"/>
                <a:gd name="T57" fmla="*/ 48222 h 634"/>
                <a:gd name="T58" fmla="*/ 116102 w 354"/>
                <a:gd name="T59" fmla="*/ 144304 h 634"/>
                <a:gd name="T60" fmla="*/ 116102 w 354"/>
                <a:gd name="T61" fmla="*/ 37345 h 634"/>
                <a:gd name="T62" fmla="*/ 116102 w 354"/>
                <a:gd name="T63" fmla="*/ 37345 h 634"/>
                <a:gd name="T64" fmla="*/ 15767 w 354"/>
                <a:gd name="T65" fmla="*/ 37345 h 634"/>
                <a:gd name="T66" fmla="*/ 15767 w 354"/>
                <a:gd name="T67" fmla="*/ 26830 h 634"/>
                <a:gd name="T68" fmla="*/ 31892 w 354"/>
                <a:gd name="T69" fmla="*/ 15953 h 634"/>
                <a:gd name="T70" fmla="*/ 100335 w 354"/>
                <a:gd name="T71" fmla="*/ 15953 h 634"/>
                <a:gd name="T72" fmla="*/ 116102 w 354"/>
                <a:gd name="T73" fmla="*/ 26830 h 634"/>
                <a:gd name="T74" fmla="*/ 116102 w 354"/>
                <a:gd name="T75" fmla="*/ 37345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4" h="634">
                  <a:moveTo>
                    <a:pt x="177" y="545"/>
                  </a:moveTo>
                  <a:lnTo>
                    <a:pt x="177" y="545"/>
                  </a:lnTo>
                  <a:cubicBezTo>
                    <a:pt x="206" y="545"/>
                    <a:pt x="221" y="530"/>
                    <a:pt x="221" y="516"/>
                  </a:cubicBezTo>
                  <a:cubicBezTo>
                    <a:pt x="221" y="486"/>
                    <a:pt x="206" y="471"/>
                    <a:pt x="177" y="471"/>
                  </a:cubicBezTo>
                  <a:cubicBezTo>
                    <a:pt x="162" y="471"/>
                    <a:pt x="147" y="486"/>
                    <a:pt x="147" y="516"/>
                  </a:cubicBezTo>
                  <a:cubicBezTo>
                    <a:pt x="147" y="530"/>
                    <a:pt x="162" y="545"/>
                    <a:pt x="177" y="545"/>
                  </a:cubicBezTo>
                  <a:close/>
                  <a:moveTo>
                    <a:pt x="280" y="0"/>
                  </a:moveTo>
                  <a:lnTo>
                    <a:pt x="28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4" y="633"/>
                    <a:pt x="89" y="633"/>
                  </a:cubicBezTo>
                  <a:cubicBezTo>
                    <a:pt x="280" y="633"/>
                    <a:pt x="280" y="633"/>
                    <a:pt x="280" y="633"/>
                  </a:cubicBezTo>
                  <a:cubicBezTo>
                    <a:pt x="324" y="633"/>
                    <a:pt x="353" y="589"/>
                    <a:pt x="353" y="545"/>
                  </a:cubicBezTo>
                  <a:cubicBezTo>
                    <a:pt x="353" y="74"/>
                    <a:pt x="353" y="74"/>
                    <a:pt x="353" y="74"/>
                  </a:cubicBezTo>
                  <a:cubicBezTo>
                    <a:pt x="353" y="30"/>
                    <a:pt x="324" y="0"/>
                    <a:pt x="280" y="0"/>
                  </a:cubicBezTo>
                  <a:close/>
                  <a:moveTo>
                    <a:pt x="324" y="545"/>
                  </a:moveTo>
                  <a:lnTo>
                    <a:pt x="324" y="545"/>
                  </a:lnTo>
                  <a:cubicBezTo>
                    <a:pt x="324" y="574"/>
                    <a:pt x="294" y="589"/>
                    <a:pt x="28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74"/>
                    <a:pt x="44" y="545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324" y="427"/>
                    <a:pt x="324" y="427"/>
                    <a:pt x="324" y="427"/>
                  </a:cubicBezTo>
                  <a:lnTo>
                    <a:pt x="324" y="545"/>
                  </a:lnTo>
                  <a:close/>
                  <a:moveTo>
                    <a:pt x="324" y="398"/>
                  </a:moveTo>
                  <a:lnTo>
                    <a:pt x="324" y="398"/>
                  </a:lnTo>
                  <a:cubicBezTo>
                    <a:pt x="44" y="398"/>
                    <a:pt x="44" y="398"/>
                    <a:pt x="44" y="398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324" y="133"/>
                    <a:pt x="324" y="133"/>
                    <a:pt x="324" y="133"/>
                  </a:cubicBezTo>
                  <a:lnTo>
                    <a:pt x="324" y="398"/>
                  </a:lnTo>
                  <a:close/>
                  <a:moveTo>
                    <a:pt x="324" y="103"/>
                  </a:moveTo>
                  <a:lnTo>
                    <a:pt x="324" y="103"/>
                  </a:lnTo>
                  <a:cubicBezTo>
                    <a:pt x="44" y="103"/>
                    <a:pt x="44" y="103"/>
                    <a:pt x="44" y="103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4"/>
                    <a:pt x="89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94" y="44"/>
                    <a:pt x="324" y="59"/>
                    <a:pt x="324" y="74"/>
                  </a:cubicBezTo>
                  <a:lnTo>
                    <a:pt x="324" y="103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8" name="Freeform 145"/>
            <p:cNvSpPr>
              <a:spLocks noChangeArrowheads="1"/>
            </p:cNvSpPr>
            <p:nvPr userDrawn="1"/>
          </p:nvSpPr>
          <p:spPr bwMode="auto">
            <a:xfrm>
              <a:off x="5966345" y="1252940"/>
              <a:ext cx="579818" cy="736599"/>
            </a:xfrm>
            <a:custGeom>
              <a:avLst/>
              <a:gdLst>
                <a:gd name="T0" fmla="*/ 138030 w 501"/>
                <a:gd name="T1" fmla="*/ 187087 h 634"/>
                <a:gd name="T2" fmla="*/ 138030 w 501"/>
                <a:gd name="T3" fmla="*/ 197602 h 634"/>
                <a:gd name="T4" fmla="*/ 138030 w 501"/>
                <a:gd name="T5" fmla="*/ 187087 h 634"/>
                <a:gd name="T6" fmla="*/ 111653 w 501"/>
                <a:gd name="T7" fmla="*/ 154818 h 634"/>
                <a:gd name="T8" fmla="*/ 111653 w 501"/>
                <a:gd name="T9" fmla="*/ 170772 h 634"/>
                <a:gd name="T10" fmla="*/ 111653 w 501"/>
                <a:gd name="T11" fmla="*/ 154818 h 634"/>
                <a:gd name="T12" fmla="*/ 106233 w 501"/>
                <a:gd name="T13" fmla="*/ 187087 h 634"/>
                <a:gd name="T14" fmla="*/ 106233 w 501"/>
                <a:gd name="T15" fmla="*/ 197602 h 634"/>
                <a:gd name="T16" fmla="*/ 106233 w 501"/>
                <a:gd name="T17" fmla="*/ 187087 h 634"/>
                <a:gd name="T18" fmla="*/ 63956 w 501"/>
                <a:gd name="T19" fmla="*/ 170772 h 634"/>
                <a:gd name="T20" fmla="*/ 53116 w 501"/>
                <a:gd name="T21" fmla="*/ 165696 h 634"/>
                <a:gd name="T22" fmla="*/ 42638 w 501"/>
                <a:gd name="T23" fmla="*/ 165696 h 634"/>
                <a:gd name="T24" fmla="*/ 31798 w 501"/>
                <a:gd name="T25" fmla="*/ 170772 h 634"/>
                <a:gd name="T26" fmla="*/ 31798 w 501"/>
                <a:gd name="T27" fmla="*/ 187087 h 634"/>
                <a:gd name="T28" fmla="*/ 42638 w 501"/>
                <a:gd name="T29" fmla="*/ 192163 h 634"/>
                <a:gd name="T30" fmla="*/ 53116 w 501"/>
                <a:gd name="T31" fmla="*/ 192163 h 634"/>
                <a:gd name="T32" fmla="*/ 63956 w 501"/>
                <a:gd name="T33" fmla="*/ 187087 h 634"/>
                <a:gd name="T34" fmla="*/ 63956 w 501"/>
                <a:gd name="T35" fmla="*/ 170772 h 634"/>
                <a:gd name="T36" fmla="*/ 154290 w 501"/>
                <a:gd name="T37" fmla="*/ 0 h 634"/>
                <a:gd name="T38" fmla="*/ 0 w 501"/>
                <a:gd name="T39" fmla="*/ 26830 h 634"/>
                <a:gd name="T40" fmla="*/ 26377 w 501"/>
                <a:gd name="T41" fmla="*/ 229508 h 634"/>
                <a:gd name="T42" fmla="*/ 180668 w 501"/>
                <a:gd name="T43" fmla="*/ 197602 h 634"/>
                <a:gd name="T44" fmla="*/ 154290 w 501"/>
                <a:gd name="T45" fmla="*/ 0 h 634"/>
                <a:gd name="T46" fmla="*/ 170189 w 501"/>
                <a:gd name="T47" fmla="*/ 197602 h 634"/>
                <a:gd name="T48" fmla="*/ 26377 w 501"/>
                <a:gd name="T49" fmla="*/ 213555 h 634"/>
                <a:gd name="T50" fmla="*/ 10479 w 501"/>
                <a:gd name="T51" fmla="*/ 26830 h 634"/>
                <a:gd name="T52" fmla="*/ 154290 w 501"/>
                <a:gd name="T53" fmla="*/ 15953 h 634"/>
                <a:gd name="T54" fmla="*/ 170189 w 501"/>
                <a:gd name="T55" fmla="*/ 197602 h 634"/>
                <a:gd name="T56" fmla="*/ 148870 w 501"/>
                <a:gd name="T57" fmla="*/ 154818 h 634"/>
                <a:gd name="T58" fmla="*/ 148870 w 501"/>
                <a:gd name="T59" fmla="*/ 170772 h 634"/>
                <a:gd name="T60" fmla="*/ 148870 w 501"/>
                <a:gd name="T61" fmla="*/ 154818 h 634"/>
                <a:gd name="T62" fmla="*/ 138030 w 501"/>
                <a:gd name="T63" fmla="*/ 26830 h 634"/>
                <a:gd name="T64" fmla="*/ 26377 w 501"/>
                <a:gd name="T65" fmla="*/ 42784 h 634"/>
                <a:gd name="T66" fmla="*/ 42638 w 501"/>
                <a:gd name="T67" fmla="*/ 144304 h 634"/>
                <a:gd name="T68" fmla="*/ 154290 w 501"/>
                <a:gd name="T69" fmla="*/ 128351 h 634"/>
                <a:gd name="T70" fmla="*/ 138030 w 501"/>
                <a:gd name="T71" fmla="*/ 26830 h 634"/>
                <a:gd name="T72" fmla="*/ 138030 w 501"/>
                <a:gd name="T73" fmla="*/ 122912 h 634"/>
                <a:gd name="T74" fmla="*/ 47696 w 501"/>
                <a:gd name="T75" fmla="*/ 128351 h 634"/>
                <a:gd name="T76" fmla="*/ 42638 w 501"/>
                <a:gd name="T77" fmla="*/ 48222 h 634"/>
                <a:gd name="T78" fmla="*/ 132971 w 501"/>
                <a:gd name="T79" fmla="*/ 42784 h 634"/>
                <a:gd name="T80" fmla="*/ 138030 w 501"/>
                <a:gd name="T81" fmla="*/ 122912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01" h="634">
                  <a:moveTo>
                    <a:pt x="382" y="516"/>
                  </a:moveTo>
                  <a:lnTo>
                    <a:pt x="382" y="516"/>
                  </a:lnTo>
                  <a:cubicBezTo>
                    <a:pt x="382" y="516"/>
                    <a:pt x="368" y="516"/>
                    <a:pt x="368" y="530"/>
                  </a:cubicBezTo>
                  <a:cubicBezTo>
                    <a:pt x="368" y="545"/>
                    <a:pt x="382" y="545"/>
                    <a:pt x="382" y="545"/>
                  </a:cubicBezTo>
                  <a:cubicBezTo>
                    <a:pt x="397" y="545"/>
                    <a:pt x="412" y="545"/>
                    <a:pt x="412" y="530"/>
                  </a:cubicBezTo>
                  <a:cubicBezTo>
                    <a:pt x="412" y="516"/>
                    <a:pt x="397" y="516"/>
                    <a:pt x="382" y="516"/>
                  </a:cubicBezTo>
                  <a:close/>
                  <a:moveTo>
                    <a:pt x="309" y="427"/>
                  </a:moveTo>
                  <a:lnTo>
                    <a:pt x="309" y="427"/>
                  </a:lnTo>
                  <a:cubicBezTo>
                    <a:pt x="294" y="427"/>
                    <a:pt x="294" y="442"/>
                    <a:pt x="294" y="457"/>
                  </a:cubicBezTo>
                  <a:cubicBezTo>
                    <a:pt x="294" y="457"/>
                    <a:pt x="294" y="471"/>
                    <a:pt x="309" y="471"/>
                  </a:cubicBezTo>
                  <a:cubicBezTo>
                    <a:pt x="324" y="471"/>
                    <a:pt x="324" y="457"/>
                    <a:pt x="324" y="457"/>
                  </a:cubicBezTo>
                  <a:cubicBezTo>
                    <a:pt x="324" y="442"/>
                    <a:pt x="324" y="427"/>
                    <a:pt x="309" y="427"/>
                  </a:cubicBezTo>
                  <a:close/>
                  <a:moveTo>
                    <a:pt x="294" y="516"/>
                  </a:moveTo>
                  <a:lnTo>
                    <a:pt x="294" y="516"/>
                  </a:lnTo>
                  <a:cubicBezTo>
                    <a:pt x="280" y="516"/>
                    <a:pt x="265" y="516"/>
                    <a:pt x="265" y="530"/>
                  </a:cubicBezTo>
                  <a:cubicBezTo>
                    <a:pt x="265" y="545"/>
                    <a:pt x="280" y="545"/>
                    <a:pt x="294" y="545"/>
                  </a:cubicBezTo>
                  <a:cubicBezTo>
                    <a:pt x="294" y="545"/>
                    <a:pt x="309" y="545"/>
                    <a:pt x="309" y="530"/>
                  </a:cubicBezTo>
                  <a:cubicBezTo>
                    <a:pt x="309" y="516"/>
                    <a:pt x="294" y="516"/>
                    <a:pt x="294" y="516"/>
                  </a:cubicBezTo>
                  <a:close/>
                  <a:moveTo>
                    <a:pt x="177" y="471"/>
                  </a:moveTo>
                  <a:lnTo>
                    <a:pt x="177" y="471"/>
                  </a:lnTo>
                  <a:cubicBezTo>
                    <a:pt x="147" y="471"/>
                    <a:pt x="147" y="471"/>
                    <a:pt x="147" y="471"/>
                  </a:cubicBezTo>
                  <a:cubicBezTo>
                    <a:pt x="147" y="457"/>
                    <a:pt x="147" y="457"/>
                    <a:pt x="147" y="457"/>
                  </a:cubicBezTo>
                  <a:cubicBezTo>
                    <a:pt x="147" y="442"/>
                    <a:pt x="147" y="427"/>
                    <a:pt x="132" y="427"/>
                  </a:cubicBezTo>
                  <a:cubicBezTo>
                    <a:pt x="118" y="427"/>
                    <a:pt x="118" y="442"/>
                    <a:pt x="118" y="457"/>
                  </a:cubicBezTo>
                  <a:cubicBezTo>
                    <a:pt x="118" y="471"/>
                    <a:pt x="118" y="471"/>
                    <a:pt x="118" y="471"/>
                  </a:cubicBezTo>
                  <a:cubicBezTo>
                    <a:pt x="88" y="471"/>
                    <a:pt x="88" y="471"/>
                    <a:pt x="88" y="471"/>
                  </a:cubicBezTo>
                  <a:lnTo>
                    <a:pt x="73" y="486"/>
                  </a:lnTo>
                  <a:cubicBezTo>
                    <a:pt x="73" y="501"/>
                    <a:pt x="88" y="516"/>
                    <a:pt x="88" y="516"/>
                  </a:cubicBezTo>
                  <a:cubicBezTo>
                    <a:pt x="118" y="516"/>
                    <a:pt x="118" y="516"/>
                    <a:pt x="118" y="516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118" y="545"/>
                    <a:pt x="118" y="545"/>
                    <a:pt x="132" y="545"/>
                  </a:cubicBezTo>
                  <a:cubicBezTo>
                    <a:pt x="147" y="545"/>
                    <a:pt x="147" y="545"/>
                    <a:pt x="147" y="530"/>
                  </a:cubicBezTo>
                  <a:cubicBezTo>
                    <a:pt x="147" y="516"/>
                    <a:pt x="147" y="516"/>
                    <a:pt x="147" y="516"/>
                  </a:cubicBezTo>
                  <a:cubicBezTo>
                    <a:pt x="177" y="516"/>
                    <a:pt x="177" y="516"/>
                    <a:pt x="177" y="516"/>
                  </a:cubicBezTo>
                  <a:cubicBezTo>
                    <a:pt x="177" y="516"/>
                    <a:pt x="191" y="501"/>
                    <a:pt x="191" y="486"/>
                  </a:cubicBezTo>
                  <a:lnTo>
                    <a:pt x="177" y="471"/>
                  </a:lnTo>
                  <a:close/>
                  <a:moveTo>
                    <a:pt x="427" y="0"/>
                  </a:moveTo>
                  <a:lnTo>
                    <a:pt x="427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33"/>
                    <a:pt x="73" y="633"/>
                  </a:cubicBezTo>
                  <a:cubicBezTo>
                    <a:pt x="427" y="633"/>
                    <a:pt x="427" y="633"/>
                    <a:pt x="427" y="633"/>
                  </a:cubicBezTo>
                  <a:cubicBezTo>
                    <a:pt x="471" y="633"/>
                    <a:pt x="500" y="589"/>
                    <a:pt x="500" y="545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500" y="30"/>
                    <a:pt x="471" y="0"/>
                    <a:pt x="427" y="0"/>
                  </a:cubicBezTo>
                  <a:close/>
                  <a:moveTo>
                    <a:pt x="471" y="545"/>
                  </a:moveTo>
                  <a:lnTo>
                    <a:pt x="471" y="545"/>
                  </a:lnTo>
                  <a:cubicBezTo>
                    <a:pt x="471" y="574"/>
                    <a:pt x="441" y="589"/>
                    <a:pt x="42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4"/>
                    <a:pt x="29" y="545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44"/>
                    <a:pt x="73" y="44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41" y="44"/>
                    <a:pt x="471" y="59"/>
                    <a:pt x="471" y="74"/>
                  </a:cubicBezTo>
                  <a:lnTo>
                    <a:pt x="471" y="545"/>
                  </a:lnTo>
                  <a:close/>
                  <a:moveTo>
                    <a:pt x="412" y="427"/>
                  </a:moveTo>
                  <a:lnTo>
                    <a:pt x="412" y="427"/>
                  </a:lnTo>
                  <a:cubicBezTo>
                    <a:pt x="397" y="427"/>
                    <a:pt x="382" y="442"/>
                    <a:pt x="382" y="457"/>
                  </a:cubicBezTo>
                  <a:cubicBezTo>
                    <a:pt x="382" y="457"/>
                    <a:pt x="397" y="471"/>
                    <a:pt x="412" y="471"/>
                  </a:cubicBezTo>
                  <a:lnTo>
                    <a:pt x="427" y="457"/>
                  </a:lnTo>
                  <a:cubicBezTo>
                    <a:pt x="427" y="442"/>
                    <a:pt x="412" y="427"/>
                    <a:pt x="412" y="427"/>
                  </a:cubicBezTo>
                  <a:close/>
                  <a:moveTo>
                    <a:pt x="382" y="74"/>
                  </a:moveTo>
                  <a:lnTo>
                    <a:pt x="382" y="74"/>
                  </a:lnTo>
                  <a:cubicBezTo>
                    <a:pt x="118" y="74"/>
                    <a:pt x="118" y="74"/>
                    <a:pt x="118" y="74"/>
                  </a:cubicBezTo>
                  <a:cubicBezTo>
                    <a:pt x="88" y="74"/>
                    <a:pt x="73" y="103"/>
                    <a:pt x="73" y="118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3" y="368"/>
                    <a:pt x="88" y="398"/>
                    <a:pt x="118" y="398"/>
                  </a:cubicBezTo>
                  <a:cubicBezTo>
                    <a:pt x="382" y="398"/>
                    <a:pt x="382" y="398"/>
                    <a:pt x="382" y="398"/>
                  </a:cubicBezTo>
                  <a:cubicBezTo>
                    <a:pt x="412" y="398"/>
                    <a:pt x="427" y="368"/>
                    <a:pt x="427" y="354"/>
                  </a:cubicBezTo>
                  <a:cubicBezTo>
                    <a:pt x="427" y="118"/>
                    <a:pt x="427" y="118"/>
                    <a:pt x="427" y="118"/>
                  </a:cubicBezTo>
                  <a:cubicBezTo>
                    <a:pt x="427" y="103"/>
                    <a:pt x="412" y="74"/>
                    <a:pt x="382" y="74"/>
                  </a:cubicBezTo>
                  <a:close/>
                  <a:moveTo>
                    <a:pt x="382" y="339"/>
                  </a:moveTo>
                  <a:lnTo>
                    <a:pt x="382" y="339"/>
                  </a:lnTo>
                  <a:cubicBezTo>
                    <a:pt x="382" y="339"/>
                    <a:pt x="382" y="354"/>
                    <a:pt x="368" y="354"/>
                  </a:cubicBezTo>
                  <a:cubicBezTo>
                    <a:pt x="132" y="354"/>
                    <a:pt x="132" y="354"/>
                    <a:pt x="132" y="354"/>
                  </a:cubicBezTo>
                  <a:cubicBezTo>
                    <a:pt x="118" y="354"/>
                    <a:pt x="118" y="339"/>
                    <a:pt x="118" y="339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3"/>
                    <a:pt x="118" y="118"/>
                    <a:pt x="132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82" y="118"/>
                    <a:pt x="382" y="133"/>
                    <a:pt x="382" y="133"/>
                  </a:cubicBezTo>
                  <a:lnTo>
                    <a:pt x="382" y="339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49" name="Freeform 146"/>
            <p:cNvSpPr>
              <a:spLocks noChangeArrowheads="1"/>
            </p:cNvSpPr>
            <p:nvPr userDrawn="1"/>
          </p:nvSpPr>
          <p:spPr bwMode="auto">
            <a:xfrm>
              <a:off x="4709373" y="1409571"/>
              <a:ext cx="732174" cy="406402"/>
            </a:xfrm>
            <a:custGeom>
              <a:avLst/>
              <a:gdLst>
                <a:gd name="T0" fmla="*/ 138096 w 634"/>
                <a:gd name="T1" fmla="*/ 52665 h 354"/>
                <a:gd name="T2" fmla="*/ 138096 w 634"/>
                <a:gd name="T3" fmla="*/ 52665 h 354"/>
                <a:gd name="T4" fmla="*/ 127639 w 634"/>
                <a:gd name="T5" fmla="*/ 63055 h 354"/>
                <a:gd name="T6" fmla="*/ 138096 w 634"/>
                <a:gd name="T7" fmla="*/ 73803 h 354"/>
                <a:gd name="T8" fmla="*/ 148552 w 634"/>
                <a:gd name="T9" fmla="*/ 63055 h 354"/>
                <a:gd name="T10" fmla="*/ 138096 w 634"/>
                <a:gd name="T11" fmla="*/ 52665 h 354"/>
                <a:gd name="T12" fmla="*/ 95549 w 634"/>
                <a:gd name="T13" fmla="*/ 58039 h 354"/>
                <a:gd name="T14" fmla="*/ 95549 w 634"/>
                <a:gd name="T15" fmla="*/ 58039 h 354"/>
                <a:gd name="T16" fmla="*/ 74637 w 634"/>
                <a:gd name="T17" fmla="*/ 58039 h 354"/>
                <a:gd name="T18" fmla="*/ 74637 w 634"/>
                <a:gd name="T19" fmla="*/ 36901 h 354"/>
                <a:gd name="T20" fmla="*/ 63820 w 634"/>
                <a:gd name="T21" fmla="*/ 31527 h 354"/>
                <a:gd name="T22" fmla="*/ 58411 w 634"/>
                <a:gd name="T23" fmla="*/ 36901 h 354"/>
                <a:gd name="T24" fmla="*/ 58411 w 634"/>
                <a:gd name="T25" fmla="*/ 58039 h 354"/>
                <a:gd name="T26" fmla="*/ 37138 w 634"/>
                <a:gd name="T27" fmla="*/ 58039 h 354"/>
                <a:gd name="T28" fmla="*/ 32090 w 634"/>
                <a:gd name="T29" fmla="*/ 63055 h 354"/>
                <a:gd name="T30" fmla="*/ 37138 w 634"/>
                <a:gd name="T31" fmla="*/ 73803 h 354"/>
                <a:gd name="T32" fmla="*/ 58411 w 634"/>
                <a:gd name="T33" fmla="*/ 73803 h 354"/>
                <a:gd name="T34" fmla="*/ 58411 w 634"/>
                <a:gd name="T35" fmla="*/ 94940 h 354"/>
                <a:gd name="T36" fmla="*/ 63820 w 634"/>
                <a:gd name="T37" fmla="*/ 99956 h 354"/>
                <a:gd name="T38" fmla="*/ 74637 w 634"/>
                <a:gd name="T39" fmla="*/ 94940 h 354"/>
                <a:gd name="T40" fmla="*/ 74637 w 634"/>
                <a:gd name="T41" fmla="*/ 73803 h 354"/>
                <a:gd name="T42" fmla="*/ 95549 w 634"/>
                <a:gd name="T43" fmla="*/ 73803 h 354"/>
                <a:gd name="T44" fmla="*/ 100958 w 634"/>
                <a:gd name="T45" fmla="*/ 63055 h 354"/>
                <a:gd name="T46" fmla="*/ 95549 w 634"/>
                <a:gd name="T47" fmla="*/ 58039 h 354"/>
                <a:gd name="T48" fmla="*/ 159369 w 634"/>
                <a:gd name="T49" fmla="*/ 79177 h 354"/>
                <a:gd name="T50" fmla="*/ 159369 w 634"/>
                <a:gd name="T51" fmla="*/ 79177 h 354"/>
                <a:gd name="T52" fmla="*/ 148552 w 634"/>
                <a:gd name="T53" fmla="*/ 89566 h 354"/>
                <a:gd name="T54" fmla="*/ 159369 w 634"/>
                <a:gd name="T55" fmla="*/ 99956 h 354"/>
                <a:gd name="T56" fmla="*/ 169825 w 634"/>
                <a:gd name="T57" fmla="*/ 89566 h 354"/>
                <a:gd name="T58" fmla="*/ 159369 w 634"/>
                <a:gd name="T59" fmla="*/ 79177 h 354"/>
                <a:gd name="T60" fmla="*/ 186051 w 634"/>
                <a:gd name="T61" fmla="*/ 0 h 354"/>
                <a:gd name="T62" fmla="*/ 186051 w 634"/>
                <a:gd name="T63" fmla="*/ 0 h 354"/>
                <a:gd name="T64" fmla="*/ 42546 w 634"/>
                <a:gd name="T65" fmla="*/ 0 h 354"/>
                <a:gd name="T66" fmla="*/ 0 w 634"/>
                <a:gd name="T67" fmla="*/ 41917 h 354"/>
                <a:gd name="T68" fmla="*/ 0 w 634"/>
                <a:gd name="T69" fmla="*/ 84192 h 354"/>
                <a:gd name="T70" fmla="*/ 42546 w 634"/>
                <a:gd name="T71" fmla="*/ 126468 h 354"/>
                <a:gd name="T72" fmla="*/ 186051 w 634"/>
                <a:gd name="T73" fmla="*/ 126468 h 354"/>
                <a:gd name="T74" fmla="*/ 228236 w 634"/>
                <a:gd name="T75" fmla="*/ 84192 h 354"/>
                <a:gd name="T76" fmla="*/ 228236 w 634"/>
                <a:gd name="T77" fmla="*/ 41917 h 354"/>
                <a:gd name="T78" fmla="*/ 186051 w 634"/>
                <a:gd name="T79" fmla="*/ 0 h 354"/>
                <a:gd name="T80" fmla="*/ 212372 w 634"/>
                <a:gd name="T81" fmla="*/ 84192 h 354"/>
                <a:gd name="T82" fmla="*/ 212372 w 634"/>
                <a:gd name="T83" fmla="*/ 84192 h 354"/>
                <a:gd name="T84" fmla="*/ 186051 w 634"/>
                <a:gd name="T85" fmla="*/ 116078 h 354"/>
                <a:gd name="T86" fmla="*/ 42546 w 634"/>
                <a:gd name="T87" fmla="*/ 116078 h 354"/>
                <a:gd name="T88" fmla="*/ 16225 w 634"/>
                <a:gd name="T89" fmla="*/ 84192 h 354"/>
                <a:gd name="T90" fmla="*/ 16225 w 634"/>
                <a:gd name="T91" fmla="*/ 41917 h 354"/>
                <a:gd name="T92" fmla="*/ 42546 w 634"/>
                <a:gd name="T93" fmla="*/ 15764 h 354"/>
                <a:gd name="T94" fmla="*/ 186051 w 634"/>
                <a:gd name="T95" fmla="*/ 15764 h 354"/>
                <a:gd name="T96" fmla="*/ 212372 w 634"/>
                <a:gd name="T97" fmla="*/ 41917 h 354"/>
                <a:gd name="T98" fmla="*/ 212372 w 634"/>
                <a:gd name="T99" fmla="*/ 84192 h 354"/>
                <a:gd name="T100" fmla="*/ 191098 w 634"/>
                <a:gd name="T101" fmla="*/ 58039 h 354"/>
                <a:gd name="T102" fmla="*/ 191098 w 634"/>
                <a:gd name="T103" fmla="*/ 58039 h 354"/>
                <a:gd name="T104" fmla="*/ 180642 w 634"/>
                <a:gd name="T105" fmla="*/ 68429 h 354"/>
                <a:gd name="T106" fmla="*/ 191098 w 634"/>
                <a:gd name="T107" fmla="*/ 79177 h 354"/>
                <a:gd name="T108" fmla="*/ 201915 w 634"/>
                <a:gd name="T109" fmla="*/ 68429 h 354"/>
                <a:gd name="T110" fmla="*/ 191098 w 634"/>
                <a:gd name="T111" fmla="*/ 58039 h 354"/>
                <a:gd name="T112" fmla="*/ 169825 w 634"/>
                <a:gd name="T113" fmla="*/ 31527 h 354"/>
                <a:gd name="T114" fmla="*/ 169825 w 634"/>
                <a:gd name="T115" fmla="*/ 31527 h 354"/>
                <a:gd name="T116" fmla="*/ 159369 w 634"/>
                <a:gd name="T117" fmla="*/ 41917 h 354"/>
                <a:gd name="T118" fmla="*/ 169825 w 634"/>
                <a:gd name="T119" fmla="*/ 52665 h 354"/>
                <a:gd name="T120" fmla="*/ 180642 w 634"/>
                <a:gd name="T121" fmla="*/ 41917 h 354"/>
                <a:gd name="T122" fmla="*/ 169825 w 634"/>
                <a:gd name="T123" fmla="*/ 31527 h 3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4" h="354">
                  <a:moveTo>
                    <a:pt x="383" y="147"/>
                  </a:moveTo>
                  <a:lnTo>
                    <a:pt x="383" y="147"/>
                  </a:lnTo>
                  <a:cubicBezTo>
                    <a:pt x="369" y="147"/>
                    <a:pt x="354" y="162"/>
                    <a:pt x="354" y="176"/>
                  </a:cubicBezTo>
                  <a:cubicBezTo>
                    <a:pt x="354" y="191"/>
                    <a:pt x="369" y="206"/>
                    <a:pt x="383" y="206"/>
                  </a:cubicBezTo>
                  <a:cubicBezTo>
                    <a:pt x="398" y="206"/>
                    <a:pt x="412" y="191"/>
                    <a:pt x="412" y="176"/>
                  </a:cubicBezTo>
                  <a:cubicBezTo>
                    <a:pt x="412" y="162"/>
                    <a:pt x="398" y="147"/>
                    <a:pt x="383" y="147"/>
                  </a:cubicBezTo>
                  <a:close/>
                  <a:moveTo>
                    <a:pt x="265" y="162"/>
                  </a:moveTo>
                  <a:lnTo>
                    <a:pt x="265" y="162"/>
                  </a:lnTo>
                  <a:cubicBezTo>
                    <a:pt x="207" y="162"/>
                    <a:pt x="207" y="162"/>
                    <a:pt x="207" y="162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7" y="88"/>
                    <a:pt x="192" y="88"/>
                    <a:pt x="177" y="88"/>
                  </a:cubicBezTo>
                  <a:cubicBezTo>
                    <a:pt x="177" y="88"/>
                    <a:pt x="162" y="88"/>
                    <a:pt x="162" y="10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03" y="162"/>
                    <a:pt x="103" y="162"/>
                    <a:pt x="103" y="162"/>
                  </a:cubicBezTo>
                  <a:cubicBezTo>
                    <a:pt x="89" y="162"/>
                    <a:pt x="89" y="176"/>
                    <a:pt x="89" y="176"/>
                  </a:cubicBezTo>
                  <a:cubicBezTo>
                    <a:pt x="89" y="191"/>
                    <a:pt x="89" y="206"/>
                    <a:pt x="103" y="206"/>
                  </a:cubicBezTo>
                  <a:cubicBezTo>
                    <a:pt x="162" y="206"/>
                    <a:pt x="162" y="206"/>
                    <a:pt x="162" y="206"/>
                  </a:cubicBezTo>
                  <a:cubicBezTo>
                    <a:pt x="162" y="265"/>
                    <a:pt x="162" y="265"/>
                    <a:pt x="162" y="265"/>
                  </a:cubicBezTo>
                  <a:lnTo>
                    <a:pt x="177" y="279"/>
                  </a:lnTo>
                  <a:cubicBezTo>
                    <a:pt x="192" y="279"/>
                    <a:pt x="207" y="265"/>
                    <a:pt x="207" y="265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65" y="206"/>
                    <a:pt x="265" y="206"/>
                    <a:pt x="265" y="206"/>
                  </a:cubicBezTo>
                  <a:cubicBezTo>
                    <a:pt x="265" y="206"/>
                    <a:pt x="280" y="191"/>
                    <a:pt x="280" y="176"/>
                  </a:cubicBezTo>
                  <a:lnTo>
                    <a:pt x="265" y="162"/>
                  </a:lnTo>
                  <a:close/>
                  <a:moveTo>
                    <a:pt x="442" y="221"/>
                  </a:moveTo>
                  <a:lnTo>
                    <a:pt x="442" y="221"/>
                  </a:lnTo>
                  <a:cubicBezTo>
                    <a:pt x="428" y="221"/>
                    <a:pt x="412" y="235"/>
                    <a:pt x="412" y="250"/>
                  </a:cubicBezTo>
                  <a:cubicBezTo>
                    <a:pt x="412" y="265"/>
                    <a:pt x="428" y="279"/>
                    <a:pt x="442" y="279"/>
                  </a:cubicBezTo>
                  <a:cubicBezTo>
                    <a:pt x="457" y="279"/>
                    <a:pt x="471" y="265"/>
                    <a:pt x="471" y="250"/>
                  </a:cubicBezTo>
                  <a:cubicBezTo>
                    <a:pt x="471" y="235"/>
                    <a:pt x="457" y="221"/>
                    <a:pt x="442" y="221"/>
                  </a:cubicBezTo>
                  <a:close/>
                  <a:moveTo>
                    <a:pt x="516" y="0"/>
                  </a:moveTo>
                  <a:lnTo>
                    <a:pt x="516" y="0"/>
                  </a:lnTo>
                  <a:cubicBezTo>
                    <a:pt x="118" y="0"/>
                    <a:pt x="118" y="0"/>
                    <a:pt x="118" y="0"/>
                  </a:cubicBezTo>
                  <a:cubicBezTo>
                    <a:pt x="59" y="0"/>
                    <a:pt x="0" y="58"/>
                    <a:pt x="0" y="11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309"/>
                    <a:pt x="59" y="353"/>
                    <a:pt x="118" y="353"/>
                  </a:cubicBezTo>
                  <a:cubicBezTo>
                    <a:pt x="516" y="353"/>
                    <a:pt x="516" y="353"/>
                    <a:pt x="516" y="353"/>
                  </a:cubicBezTo>
                  <a:cubicBezTo>
                    <a:pt x="575" y="353"/>
                    <a:pt x="633" y="309"/>
                    <a:pt x="633" y="235"/>
                  </a:cubicBezTo>
                  <a:cubicBezTo>
                    <a:pt x="633" y="117"/>
                    <a:pt x="633" y="117"/>
                    <a:pt x="633" y="117"/>
                  </a:cubicBezTo>
                  <a:cubicBezTo>
                    <a:pt x="633" y="58"/>
                    <a:pt x="575" y="0"/>
                    <a:pt x="516" y="0"/>
                  </a:cubicBezTo>
                  <a:close/>
                  <a:moveTo>
                    <a:pt x="589" y="235"/>
                  </a:moveTo>
                  <a:lnTo>
                    <a:pt x="589" y="235"/>
                  </a:lnTo>
                  <a:cubicBezTo>
                    <a:pt x="589" y="279"/>
                    <a:pt x="560" y="324"/>
                    <a:pt x="516" y="324"/>
                  </a:cubicBezTo>
                  <a:cubicBezTo>
                    <a:pt x="118" y="324"/>
                    <a:pt x="118" y="324"/>
                    <a:pt x="118" y="324"/>
                  </a:cubicBezTo>
                  <a:cubicBezTo>
                    <a:pt x="74" y="324"/>
                    <a:pt x="45" y="279"/>
                    <a:pt x="45" y="235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74"/>
                    <a:pt x="74" y="44"/>
                    <a:pt x="118" y="44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60" y="44"/>
                    <a:pt x="589" y="74"/>
                    <a:pt x="589" y="117"/>
                  </a:cubicBezTo>
                  <a:lnTo>
                    <a:pt x="589" y="235"/>
                  </a:lnTo>
                  <a:close/>
                  <a:moveTo>
                    <a:pt x="530" y="162"/>
                  </a:moveTo>
                  <a:lnTo>
                    <a:pt x="530" y="162"/>
                  </a:lnTo>
                  <a:cubicBezTo>
                    <a:pt x="516" y="162"/>
                    <a:pt x="501" y="176"/>
                    <a:pt x="501" y="191"/>
                  </a:cubicBezTo>
                  <a:cubicBezTo>
                    <a:pt x="501" y="206"/>
                    <a:pt x="516" y="221"/>
                    <a:pt x="530" y="221"/>
                  </a:cubicBezTo>
                  <a:cubicBezTo>
                    <a:pt x="545" y="221"/>
                    <a:pt x="560" y="206"/>
                    <a:pt x="560" y="191"/>
                  </a:cubicBezTo>
                  <a:cubicBezTo>
                    <a:pt x="560" y="176"/>
                    <a:pt x="545" y="162"/>
                    <a:pt x="530" y="162"/>
                  </a:cubicBezTo>
                  <a:close/>
                  <a:moveTo>
                    <a:pt x="471" y="88"/>
                  </a:moveTo>
                  <a:lnTo>
                    <a:pt x="471" y="88"/>
                  </a:lnTo>
                  <a:cubicBezTo>
                    <a:pt x="457" y="88"/>
                    <a:pt x="442" y="103"/>
                    <a:pt x="442" y="117"/>
                  </a:cubicBezTo>
                  <a:cubicBezTo>
                    <a:pt x="442" y="132"/>
                    <a:pt x="457" y="147"/>
                    <a:pt x="471" y="147"/>
                  </a:cubicBezTo>
                  <a:cubicBezTo>
                    <a:pt x="486" y="147"/>
                    <a:pt x="501" y="132"/>
                    <a:pt x="501" y="117"/>
                  </a:cubicBezTo>
                  <a:cubicBezTo>
                    <a:pt x="501" y="103"/>
                    <a:pt x="486" y="88"/>
                    <a:pt x="471" y="88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50" name="Freeform 147"/>
            <p:cNvSpPr>
              <a:spLocks noChangeArrowheads="1"/>
            </p:cNvSpPr>
            <p:nvPr userDrawn="1"/>
          </p:nvSpPr>
          <p:spPr bwMode="auto">
            <a:xfrm>
              <a:off x="3541278" y="1371474"/>
              <a:ext cx="732174" cy="495298"/>
            </a:xfrm>
            <a:custGeom>
              <a:avLst/>
              <a:gdLst>
                <a:gd name="T0" fmla="*/ 37138 w 634"/>
                <a:gd name="T1" fmla="*/ 95702 h 428"/>
                <a:gd name="T2" fmla="*/ 37138 w 634"/>
                <a:gd name="T3" fmla="*/ 111592 h 428"/>
                <a:gd name="T4" fmla="*/ 37138 w 634"/>
                <a:gd name="T5" fmla="*/ 95702 h 428"/>
                <a:gd name="T6" fmla="*/ 164417 w 634"/>
                <a:gd name="T7" fmla="*/ 26724 h 428"/>
                <a:gd name="T8" fmla="*/ 58411 w 634"/>
                <a:gd name="T9" fmla="*/ 31780 h 428"/>
                <a:gd name="T10" fmla="*/ 63459 w 634"/>
                <a:gd name="T11" fmla="*/ 127844 h 428"/>
                <a:gd name="T12" fmla="*/ 169825 w 634"/>
                <a:gd name="T13" fmla="*/ 117009 h 428"/>
                <a:gd name="T14" fmla="*/ 164417 w 634"/>
                <a:gd name="T15" fmla="*/ 26724 h 428"/>
                <a:gd name="T16" fmla="*/ 153600 w 634"/>
                <a:gd name="T17" fmla="*/ 106536 h 428"/>
                <a:gd name="T18" fmla="*/ 79684 w 634"/>
                <a:gd name="T19" fmla="*/ 111592 h 428"/>
                <a:gd name="T20" fmla="*/ 68868 w 634"/>
                <a:gd name="T21" fmla="*/ 48032 h 428"/>
                <a:gd name="T22" fmla="*/ 148552 w 634"/>
                <a:gd name="T23" fmla="*/ 42615 h 428"/>
                <a:gd name="T24" fmla="*/ 153600 w 634"/>
                <a:gd name="T25" fmla="*/ 106536 h 428"/>
                <a:gd name="T26" fmla="*/ 37138 w 634"/>
                <a:gd name="T27" fmla="*/ 69339 h 428"/>
                <a:gd name="T28" fmla="*/ 37138 w 634"/>
                <a:gd name="T29" fmla="*/ 85229 h 428"/>
                <a:gd name="T30" fmla="*/ 37138 w 634"/>
                <a:gd name="T31" fmla="*/ 69339 h 428"/>
                <a:gd name="T32" fmla="*/ 196146 w 634"/>
                <a:gd name="T33" fmla="*/ 0 h 428"/>
                <a:gd name="T34" fmla="*/ 0 w 634"/>
                <a:gd name="T35" fmla="*/ 26724 h 428"/>
                <a:gd name="T36" fmla="*/ 26321 w 634"/>
                <a:gd name="T37" fmla="*/ 154207 h 428"/>
                <a:gd name="T38" fmla="*/ 228236 w 634"/>
                <a:gd name="T39" fmla="*/ 127844 h 428"/>
                <a:gd name="T40" fmla="*/ 196146 w 634"/>
                <a:gd name="T41" fmla="*/ 0 h 428"/>
                <a:gd name="T42" fmla="*/ 212011 w 634"/>
                <a:gd name="T43" fmla="*/ 127844 h 428"/>
                <a:gd name="T44" fmla="*/ 26321 w 634"/>
                <a:gd name="T45" fmla="*/ 138317 h 428"/>
                <a:gd name="T46" fmla="*/ 15865 w 634"/>
                <a:gd name="T47" fmla="*/ 26724 h 428"/>
                <a:gd name="T48" fmla="*/ 196146 w 634"/>
                <a:gd name="T49" fmla="*/ 10834 h 428"/>
                <a:gd name="T50" fmla="*/ 212011 w 634"/>
                <a:gd name="T51" fmla="*/ 127844 h 428"/>
                <a:gd name="T52" fmla="*/ 191098 w 634"/>
                <a:gd name="T53" fmla="*/ 69339 h 428"/>
                <a:gd name="T54" fmla="*/ 191098 w 634"/>
                <a:gd name="T55" fmla="*/ 85229 h 428"/>
                <a:gd name="T56" fmla="*/ 191098 w 634"/>
                <a:gd name="T57" fmla="*/ 69339 h 428"/>
                <a:gd name="T58" fmla="*/ 191098 w 634"/>
                <a:gd name="T59" fmla="*/ 95702 h 428"/>
                <a:gd name="T60" fmla="*/ 191098 w 634"/>
                <a:gd name="T61" fmla="*/ 111592 h 428"/>
                <a:gd name="T62" fmla="*/ 191098 w 634"/>
                <a:gd name="T63" fmla="*/ 95702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428">
                  <a:moveTo>
                    <a:pt x="103" y="265"/>
                  </a:moveTo>
                  <a:lnTo>
                    <a:pt x="103" y="265"/>
                  </a:lnTo>
                  <a:cubicBezTo>
                    <a:pt x="88" y="265"/>
                    <a:pt x="73" y="280"/>
                    <a:pt x="73" y="295"/>
                  </a:cubicBezTo>
                  <a:cubicBezTo>
                    <a:pt x="73" y="295"/>
                    <a:pt x="88" y="309"/>
                    <a:pt x="103" y="309"/>
                  </a:cubicBezTo>
                  <a:lnTo>
                    <a:pt x="117" y="295"/>
                  </a:lnTo>
                  <a:cubicBezTo>
                    <a:pt x="117" y="280"/>
                    <a:pt x="103" y="265"/>
                    <a:pt x="103" y="265"/>
                  </a:cubicBezTo>
                  <a:close/>
                  <a:moveTo>
                    <a:pt x="456" y="74"/>
                  </a:moveTo>
                  <a:lnTo>
                    <a:pt x="456" y="74"/>
                  </a:lnTo>
                  <a:cubicBezTo>
                    <a:pt x="176" y="74"/>
                    <a:pt x="176" y="74"/>
                    <a:pt x="176" y="74"/>
                  </a:cubicBezTo>
                  <a:cubicBezTo>
                    <a:pt x="162" y="74"/>
                    <a:pt x="162" y="88"/>
                    <a:pt x="162" y="88"/>
                  </a:cubicBezTo>
                  <a:cubicBezTo>
                    <a:pt x="162" y="324"/>
                    <a:pt x="162" y="324"/>
                    <a:pt x="162" y="324"/>
                  </a:cubicBezTo>
                  <a:cubicBezTo>
                    <a:pt x="162" y="339"/>
                    <a:pt x="162" y="354"/>
                    <a:pt x="176" y="354"/>
                  </a:cubicBezTo>
                  <a:cubicBezTo>
                    <a:pt x="456" y="354"/>
                    <a:pt x="456" y="354"/>
                    <a:pt x="456" y="354"/>
                  </a:cubicBezTo>
                  <a:cubicBezTo>
                    <a:pt x="456" y="354"/>
                    <a:pt x="471" y="339"/>
                    <a:pt x="471" y="324"/>
                  </a:cubicBezTo>
                  <a:cubicBezTo>
                    <a:pt x="471" y="88"/>
                    <a:pt x="471" y="88"/>
                    <a:pt x="471" y="88"/>
                  </a:cubicBezTo>
                  <a:lnTo>
                    <a:pt x="456" y="74"/>
                  </a:lnTo>
                  <a:close/>
                  <a:moveTo>
                    <a:pt x="426" y="295"/>
                  </a:moveTo>
                  <a:lnTo>
                    <a:pt x="426" y="295"/>
                  </a:lnTo>
                  <a:cubicBezTo>
                    <a:pt x="426" y="295"/>
                    <a:pt x="426" y="309"/>
                    <a:pt x="412" y="309"/>
                  </a:cubicBezTo>
                  <a:cubicBezTo>
                    <a:pt x="221" y="309"/>
                    <a:pt x="221" y="309"/>
                    <a:pt x="221" y="309"/>
                  </a:cubicBezTo>
                  <a:cubicBezTo>
                    <a:pt x="206" y="309"/>
                    <a:pt x="191" y="295"/>
                    <a:pt x="191" y="295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18"/>
                    <a:pt x="206" y="118"/>
                    <a:pt x="221" y="118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26" y="118"/>
                    <a:pt x="426" y="118"/>
                    <a:pt x="426" y="133"/>
                  </a:cubicBezTo>
                  <a:lnTo>
                    <a:pt x="426" y="295"/>
                  </a:lnTo>
                  <a:close/>
                  <a:moveTo>
                    <a:pt x="103" y="192"/>
                  </a:moveTo>
                  <a:lnTo>
                    <a:pt x="103" y="192"/>
                  </a:lnTo>
                  <a:cubicBezTo>
                    <a:pt x="88" y="192"/>
                    <a:pt x="73" y="206"/>
                    <a:pt x="73" y="206"/>
                  </a:cubicBezTo>
                  <a:cubicBezTo>
                    <a:pt x="73" y="221"/>
                    <a:pt x="88" y="236"/>
                    <a:pt x="103" y="236"/>
                  </a:cubicBezTo>
                  <a:cubicBezTo>
                    <a:pt x="103" y="236"/>
                    <a:pt x="117" y="221"/>
                    <a:pt x="117" y="206"/>
                  </a:cubicBezTo>
                  <a:lnTo>
                    <a:pt x="103" y="192"/>
                  </a:ln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98"/>
                    <a:pt x="29" y="427"/>
                    <a:pt x="73" y="427"/>
                  </a:cubicBezTo>
                  <a:cubicBezTo>
                    <a:pt x="544" y="427"/>
                    <a:pt x="544" y="427"/>
                    <a:pt x="544" y="427"/>
                  </a:cubicBezTo>
                  <a:cubicBezTo>
                    <a:pt x="588" y="427"/>
                    <a:pt x="633" y="398"/>
                    <a:pt x="633" y="354"/>
                  </a:cubicBezTo>
                  <a:cubicBezTo>
                    <a:pt x="633" y="74"/>
                    <a:pt x="633" y="74"/>
                    <a:pt x="633" y="74"/>
                  </a:cubicBezTo>
                  <a:cubicBezTo>
                    <a:pt x="633" y="30"/>
                    <a:pt x="588" y="0"/>
                    <a:pt x="544" y="0"/>
                  </a:cubicBezTo>
                  <a:close/>
                  <a:moveTo>
                    <a:pt x="588" y="354"/>
                  </a:moveTo>
                  <a:lnTo>
                    <a:pt x="588" y="354"/>
                  </a:lnTo>
                  <a:cubicBezTo>
                    <a:pt x="588" y="368"/>
                    <a:pt x="574" y="383"/>
                    <a:pt x="544" y="383"/>
                  </a:cubicBezTo>
                  <a:cubicBezTo>
                    <a:pt x="73" y="383"/>
                    <a:pt x="73" y="383"/>
                    <a:pt x="73" y="383"/>
                  </a:cubicBezTo>
                  <a:cubicBezTo>
                    <a:pt x="58" y="383"/>
                    <a:pt x="44" y="368"/>
                    <a:pt x="44" y="35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8" y="30"/>
                    <a:pt x="73" y="30"/>
                  </a:cubicBezTo>
                  <a:cubicBezTo>
                    <a:pt x="544" y="30"/>
                    <a:pt x="544" y="30"/>
                    <a:pt x="544" y="30"/>
                  </a:cubicBezTo>
                  <a:cubicBezTo>
                    <a:pt x="574" y="30"/>
                    <a:pt x="588" y="59"/>
                    <a:pt x="588" y="74"/>
                  </a:cubicBezTo>
                  <a:lnTo>
                    <a:pt x="588" y="354"/>
                  </a:lnTo>
                  <a:close/>
                  <a:moveTo>
                    <a:pt x="530" y="192"/>
                  </a:moveTo>
                  <a:lnTo>
                    <a:pt x="530" y="192"/>
                  </a:lnTo>
                  <a:cubicBezTo>
                    <a:pt x="515" y="192"/>
                    <a:pt x="515" y="206"/>
                    <a:pt x="515" y="206"/>
                  </a:cubicBezTo>
                  <a:cubicBezTo>
                    <a:pt x="515" y="221"/>
                    <a:pt x="515" y="236"/>
                    <a:pt x="530" y="236"/>
                  </a:cubicBezTo>
                  <a:cubicBezTo>
                    <a:pt x="544" y="236"/>
                    <a:pt x="544" y="221"/>
                    <a:pt x="544" y="206"/>
                  </a:cubicBezTo>
                  <a:cubicBezTo>
                    <a:pt x="544" y="206"/>
                    <a:pt x="544" y="192"/>
                    <a:pt x="530" y="192"/>
                  </a:cubicBezTo>
                  <a:close/>
                  <a:moveTo>
                    <a:pt x="530" y="265"/>
                  </a:moveTo>
                  <a:lnTo>
                    <a:pt x="530" y="265"/>
                  </a:lnTo>
                  <a:cubicBezTo>
                    <a:pt x="515" y="265"/>
                    <a:pt x="515" y="280"/>
                    <a:pt x="515" y="295"/>
                  </a:cubicBezTo>
                  <a:cubicBezTo>
                    <a:pt x="515" y="295"/>
                    <a:pt x="515" y="309"/>
                    <a:pt x="530" y="309"/>
                  </a:cubicBezTo>
                  <a:cubicBezTo>
                    <a:pt x="544" y="309"/>
                    <a:pt x="544" y="295"/>
                    <a:pt x="544" y="295"/>
                  </a:cubicBezTo>
                  <a:cubicBezTo>
                    <a:pt x="544" y="280"/>
                    <a:pt x="544" y="265"/>
                    <a:pt x="530" y="265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51" name="Freeform 148"/>
            <p:cNvSpPr>
              <a:spLocks noChangeArrowheads="1"/>
            </p:cNvSpPr>
            <p:nvPr userDrawn="1"/>
          </p:nvSpPr>
          <p:spPr bwMode="auto">
            <a:xfrm>
              <a:off x="2373183" y="1303739"/>
              <a:ext cx="711015" cy="635000"/>
            </a:xfrm>
            <a:custGeom>
              <a:avLst/>
              <a:gdLst>
                <a:gd name="T0" fmla="*/ 195452 w 619"/>
                <a:gd name="T1" fmla="*/ 26858 h 546"/>
                <a:gd name="T2" fmla="*/ 195452 w 619"/>
                <a:gd name="T3" fmla="*/ 26858 h 546"/>
                <a:gd name="T4" fmla="*/ 174293 w 619"/>
                <a:gd name="T5" fmla="*/ 26858 h 546"/>
                <a:gd name="T6" fmla="*/ 168914 w 619"/>
                <a:gd name="T7" fmla="*/ 10888 h 546"/>
                <a:gd name="T8" fmla="*/ 153134 w 619"/>
                <a:gd name="T9" fmla="*/ 0 h 546"/>
                <a:gd name="T10" fmla="*/ 68498 w 619"/>
                <a:gd name="T11" fmla="*/ 0 h 546"/>
                <a:gd name="T12" fmla="*/ 52718 w 619"/>
                <a:gd name="T13" fmla="*/ 10888 h 546"/>
                <a:gd name="T14" fmla="*/ 47339 w 619"/>
                <a:gd name="T15" fmla="*/ 26858 h 546"/>
                <a:gd name="T16" fmla="*/ 26180 w 619"/>
                <a:gd name="T17" fmla="*/ 26858 h 546"/>
                <a:gd name="T18" fmla="*/ 0 w 619"/>
                <a:gd name="T19" fmla="*/ 53352 h 546"/>
                <a:gd name="T20" fmla="*/ 0 w 619"/>
                <a:gd name="T21" fmla="*/ 171307 h 546"/>
                <a:gd name="T22" fmla="*/ 26180 w 619"/>
                <a:gd name="T23" fmla="*/ 197802 h 546"/>
                <a:gd name="T24" fmla="*/ 195452 w 619"/>
                <a:gd name="T25" fmla="*/ 197802 h 546"/>
                <a:gd name="T26" fmla="*/ 221632 w 619"/>
                <a:gd name="T27" fmla="*/ 171307 h 546"/>
                <a:gd name="T28" fmla="*/ 221632 w 619"/>
                <a:gd name="T29" fmla="*/ 53352 h 546"/>
                <a:gd name="T30" fmla="*/ 195452 w 619"/>
                <a:gd name="T31" fmla="*/ 26858 h 546"/>
                <a:gd name="T32" fmla="*/ 211232 w 619"/>
                <a:gd name="T33" fmla="*/ 171307 h 546"/>
                <a:gd name="T34" fmla="*/ 211232 w 619"/>
                <a:gd name="T35" fmla="*/ 171307 h 546"/>
                <a:gd name="T36" fmla="*/ 195452 w 619"/>
                <a:gd name="T37" fmla="*/ 181833 h 546"/>
                <a:gd name="T38" fmla="*/ 26180 w 619"/>
                <a:gd name="T39" fmla="*/ 181833 h 546"/>
                <a:gd name="T40" fmla="*/ 10400 w 619"/>
                <a:gd name="T41" fmla="*/ 171307 h 546"/>
                <a:gd name="T42" fmla="*/ 10400 w 619"/>
                <a:gd name="T43" fmla="*/ 53352 h 546"/>
                <a:gd name="T44" fmla="*/ 26180 w 619"/>
                <a:gd name="T45" fmla="*/ 42827 h 546"/>
                <a:gd name="T46" fmla="*/ 52718 w 619"/>
                <a:gd name="T47" fmla="*/ 42827 h 546"/>
                <a:gd name="T48" fmla="*/ 63477 w 619"/>
                <a:gd name="T49" fmla="*/ 26858 h 546"/>
                <a:gd name="T50" fmla="*/ 73877 w 619"/>
                <a:gd name="T51" fmla="*/ 10888 h 546"/>
                <a:gd name="T52" fmla="*/ 147755 w 619"/>
                <a:gd name="T53" fmla="*/ 10888 h 546"/>
                <a:gd name="T54" fmla="*/ 158155 w 619"/>
                <a:gd name="T55" fmla="*/ 26858 h 546"/>
                <a:gd name="T56" fmla="*/ 168914 w 619"/>
                <a:gd name="T57" fmla="*/ 42827 h 546"/>
                <a:gd name="T58" fmla="*/ 195452 w 619"/>
                <a:gd name="T59" fmla="*/ 42827 h 546"/>
                <a:gd name="T60" fmla="*/ 211232 w 619"/>
                <a:gd name="T61" fmla="*/ 53352 h 546"/>
                <a:gd name="T62" fmla="*/ 211232 w 619"/>
                <a:gd name="T63" fmla="*/ 171307 h 546"/>
                <a:gd name="T64" fmla="*/ 110816 w 619"/>
                <a:gd name="T65" fmla="*/ 53352 h 546"/>
                <a:gd name="T66" fmla="*/ 110816 w 619"/>
                <a:gd name="T67" fmla="*/ 53352 h 546"/>
                <a:gd name="T68" fmla="*/ 52718 w 619"/>
                <a:gd name="T69" fmla="*/ 112511 h 546"/>
                <a:gd name="T70" fmla="*/ 110816 w 619"/>
                <a:gd name="T71" fmla="*/ 171307 h 546"/>
                <a:gd name="T72" fmla="*/ 168914 w 619"/>
                <a:gd name="T73" fmla="*/ 112511 h 546"/>
                <a:gd name="T74" fmla="*/ 110816 w 619"/>
                <a:gd name="T75" fmla="*/ 53352 h 546"/>
                <a:gd name="T76" fmla="*/ 110816 w 619"/>
                <a:gd name="T77" fmla="*/ 154975 h 546"/>
                <a:gd name="T78" fmla="*/ 110816 w 619"/>
                <a:gd name="T79" fmla="*/ 154975 h 546"/>
                <a:gd name="T80" fmla="*/ 68498 w 619"/>
                <a:gd name="T81" fmla="*/ 112511 h 546"/>
                <a:gd name="T82" fmla="*/ 110816 w 619"/>
                <a:gd name="T83" fmla="*/ 69684 h 546"/>
                <a:gd name="T84" fmla="*/ 153134 w 619"/>
                <a:gd name="T85" fmla="*/ 112511 h 546"/>
                <a:gd name="T86" fmla="*/ 110816 w 619"/>
                <a:gd name="T87" fmla="*/ 154975 h 5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9" h="546">
                  <a:moveTo>
                    <a:pt x="545" y="74"/>
                  </a:moveTo>
                  <a:lnTo>
                    <a:pt x="545" y="74"/>
                  </a:lnTo>
                  <a:cubicBezTo>
                    <a:pt x="486" y="74"/>
                    <a:pt x="486" y="74"/>
                    <a:pt x="486" y="74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56" y="15"/>
                    <a:pt x="441" y="0"/>
                    <a:pt x="42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7" y="0"/>
                    <a:pt x="162" y="15"/>
                    <a:pt x="147" y="3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4"/>
                    <a:pt x="0" y="147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16"/>
                    <a:pt x="29" y="545"/>
                    <a:pt x="73" y="545"/>
                  </a:cubicBezTo>
                  <a:cubicBezTo>
                    <a:pt x="545" y="545"/>
                    <a:pt x="545" y="545"/>
                    <a:pt x="545" y="545"/>
                  </a:cubicBezTo>
                  <a:cubicBezTo>
                    <a:pt x="589" y="545"/>
                    <a:pt x="618" y="516"/>
                    <a:pt x="618" y="472"/>
                  </a:cubicBezTo>
                  <a:cubicBezTo>
                    <a:pt x="618" y="147"/>
                    <a:pt x="618" y="147"/>
                    <a:pt x="618" y="147"/>
                  </a:cubicBezTo>
                  <a:cubicBezTo>
                    <a:pt x="618" y="104"/>
                    <a:pt x="589" y="74"/>
                    <a:pt x="545" y="74"/>
                  </a:cubicBezTo>
                  <a:close/>
                  <a:moveTo>
                    <a:pt x="589" y="472"/>
                  </a:moveTo>
                  <a:lnTo>
                    <a:pt x="589" y="472"/>
                  </a:lnTo>
                  <a:cubicBezTo>
                    <a:pt x="589" y="486"/>
                    <a:pt x="559" y="501"/>
                    <a:pt x="545" y="501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59" y="501"/>
                    <a:pt x="29" y="486"/>
                    <a:pt x="29" y="472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91" y="45"/>
                    <a:pt x="191" y="30"/>
                    <a:pt x="206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27" y="30"/>
                    <a:pt x="427" y="45"/>
                    <a:pt x="441" y="74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59" y="118"/>
                    <a:pt x="589" y="133"/>
                    <a:pt x="589" y="147"/>
                  </a:cubicBezTo>
                  <a:lnTo>
                    <a:pt x="589" y="472"/>
                  </a:lnTo>
                  <a:close/>
                  <a:moveTo>
                    <a:pt x="309" y="147"/>
                  </a:moveTo>
                  <a:lnTo>
                    <a:pt x="309" y="147"/>
                  </a:lnTo>
                  <a:cubicBezTo>
                    <a:pt x="221" y="147"/>
                    <a:pt x="147" y="221"/>
                    <a:pt x="147" y="310"/>
                  </a:cubicBezTo>
                  <a:cubicBezTo>
                    <a:pt x="147" y="398"/>
                    <a:pt x="221" y="472"/>
                    <a:pt x="309" y="472"/>
                  </a:cubicBezTo>
                  <a:cubicBezTo>
                    <a:pt x="398" y="472"/>
                    <a:pt x="471" y="398"/>
                    <a:pt x="471" y="310"/>
                  </a:cubicBezTo>
                  <a:cubicBezTo>
                    <a:pt x="471" y="221"/>
                    <a:pt x="398" y="147"/>
                    <a:pt x="309" y="147"/>
                  </a:cubicBezTo>
                  <a:close/>
                  <a:moveTo>
                    <a:pt x="309" y="427"/>
                  </a:moveTo>
                  <a:lnTo>
                    <a:pt x="309" y="427"/>
                  </a:lnTo>
                  <a:cubicBezTo>
                    <a:pt x="250" y="427"/>
                    <a:pt x="191" y="368"/>
                    <a:pt x="191" y="310"/>
                  </a:cubicBezTo>
                  <a:cubicBezTo>
                    <a:pt x="191" y="251"/>
                    <a:pt x="250" y="192"/>
                    <a:pt x="309" y="192"/>
                  </a:cubicBezTo>
                  <a:cubicBezTo>
                    <a:pt x="368" y="192"/>
                    <a:pt x="427" y="251"/>
                    <a:pt x="427" y="310"/>
                  </a:cubicBezTo>
                  <a:cubicBezTo>
                    <a:pt x="427" y="368"/>
                    <a:pt x="368" y="427"/>
                    <a:pt x="309" y="427"/>
                  </a:cubicBez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77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7228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81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53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7938"/>
            <a:ext cx="10515600" cy="9509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42369"/>
            <a:ext cx="10515600" cy="3700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867"/>
          <a:stretch/>
        </p:blipFill>
        <p:spPr>
          <a:xfrm>
            <a:off x="240346" y="230188"/>
            <a:ext cx="1265725" cy="1047750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0" y="6292850"/>
            <a:ext cx="8153400" cy="0"/>
          </a:xfrm>
          <a:prstGeom prst="line">
            <a:avLst/>
          </a:prstGeom>
          <a:ln w="19050">
            <a:solidFill>
              <a:srgbClr val="051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334500" y="6292850"/>
            <a:ext cx="2857500" cy="0"/>
          </a:xfrm>
          <a:prstGeom prst="line">
            <a:avLst/>
          </a:prstGeom>
          <a:ln w="19050">
            <a:solidFill>
              <a:srgbClr val="ED6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5"/>
          <p:cNvGrpSpPr/>
          <p:nvPr userDrawn="1"/>
        </p:nvGrpSpPr>
        <p:grpSpPr>
          <a:xfrm>
            <a:off x="8357109" y="6257095"/>
            <a:ext cx="773681" cy="67506"/>
            <a:chOff x="5800526" y="4057907"/>
            <a:chExt cx="773681" cy="67506"/>
          </a:xfrm>
        </p:grpSpPr>
        <p:sp>
          <p:nvSpPr>
            <p:cNvPr id="18" name="Oval 66"/>
            <p:cNvSpPr/>
            <p:nvPr/>
          </p:nvSpPr>
          <p:spPr>
            <a:xfrm>
              <a:off x="5800526" y="4057907"/>
              <a:ext cx="67506" cy="67506"/>
            </a:xfrm>
            <a:prstGeom prst="ellipse">
              <a:avLst/>
            </a:prstGeom>
            <a:solidFill>
              <a:srgbClr val="358FC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67"/>
            <p:cNvSpPr/>
            <p:nvPr/>
          </p:nvSpPr>
          <p:spPr>
            <a:xfrm>
              <a:off x="5879481" y="4057907"/>
              <a:ext cx="67506" cy="67506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68"/>
            <p:cNvSpPr/>
            <p:nvPr/>
          </p:nvSpPr>
          <p:spPr>
            <a:xfrm>
              <a:off x="5958437" y="4057907"/>
              <a:ext cx="67506" cy="67506"/>
            </a:xfrm>
            <a:prstGeom prst="ellipse">
              <a:avLst/>
            </a:prstGeom>
            <a:solidFill>
              <a:srgbClr val="358F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69"/>
            <p:cNvSpPr/>
            <p:nvPr/>
          </p:nvSpPr>
          <p:spPr>
            <a:xfrm>
              <a:off x="6037392" y="4057907"/>
              <a:ext cx="67506" cy="67506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Oval 70"/>
            <p:cNvSpPr/>
            <p:nvPr/>
          </p:nvSpPr>
          <p:spPr>
            <a:xfrm>
              <a:off x="6116347" y="4057907"/>
              <a:ext cx="67506" cy="67506"/>
            </a:xfrm>
            <a:prstGeom prst="ellipse">
              <a:avLst/>
            </a:prstGeom>
            <a:solidFill>
              <a:srgbClr val="358F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Oval 71"/>
            <p:cNvSpPr/>
            <p:nvPr/>
          </p:nvSpPr>
          <p:spPr>
            <a:xfrm>
              <a:off x="6190880" y="4057907"/>
              <a:ext cx="67506" cy="67506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Oval 72"/>
            <p:cNvSpPr/>
            <p:nvPr/>
          </p:nvSpPr>
          <p:spPr>
            <a:xfrm>
              <a:off x="6269835" y="4057907"/>
              <a:ext cx="67506" cy="67506"/>
            </a:xfrm>
            <a:prstGeom prst="ellipse">
              <a:avLst/>
            </a:prstGeom>
            <a:solidFill>
              <a:srgbClr val="358F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Oval 73"/>
            <p:cNvSpPr/>
            <p:nvPr/>
          </p:nvSpPr>
          <p:spPr>
            <a:xfrm>
              <a:off x="6348791" y="4057907"/>
              <a:ext cx="67506" cy="67506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Oval 74"/>
            <p:cNvSpPr/>
            <p:nvPr/>
          </p:nvSpPr>
          <p:spPr>
            <a:xfrm>
              <a:off x="6427746" y="4057907"/>
              <a:ext cx="67506" cy="67506"/>
            </a:xfrm>
            <a:prstGeom prst="ellipse">
              <a:avLst/>
            </a:prstGeom>
            <a:solidFill>
              <a:srgbClr val="358FC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Oval 75"/>
            <p:cNvSpPr/>
            <p:nvPr/>
          </p:nvSpPr>
          <p:spPr>
            <a:xfrm>
              <a:off x="6506701" y="4057907"/>
              <a:ext cx="67506" cy="67506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174615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55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131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885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26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25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82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14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0761-1B2A-4CA5-9B95-EA17BED64441}" type="datetimeFigureOut">
              <a:rPr lang="zh-CN" altLang="en-US" smtClean="0"/>
              <a:pPr/>
              <a:t>2017/9/14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C3A2-F32B-4725-830D-2DDAD7840D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57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829548" y="3728951"/>
            <a:ext cx="7525534" cy="92132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516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030E3B"/>
                </a:solidFill>
              </a:rPr>
              <a:t>Country Report</a:t>
            </a:r>
            <a:endParaRPr lang="zh-CN" altLang="en-US" sz="4400" dirty="0">
              <a:solidFill>
                <a:srgbClr val="030E3B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17413" y="4361062"/>
            <a:ext cx="6837669" cy="921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5166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2800" dirty="0">
                <a:solidFill>
                  <a:srgbClr val="ED6D02"/>
                </a:solidFill>
              </a:rPr>
              <a:t>Sep. 2017   ECIT</a:t>
            </a:r>
            <a:endParaRPr lang="zh-CN" altLang="en-US" sz="2800" dirty="0">
              <a:solidFill>
                <a:srgbClr val="ED6D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9025" y="526093"/>
            <a:ext cx="117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Annex </a:t>
            </a:r>
            <a:r>
              <a:rPr lang="en-US" b="1" smtClean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152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17" y="2460659"/>
            <a:ext cx="10515600" cy="3377433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altLang="zh-CN" b="1" dirty="0"/>
              <a:t>China‘s land area is </a:t>
            </a:r>
            <a:r>
              <a:rPr lang="en-US" altLang="zh-CN" b="1" dirty="0">
                <a:solidFill>
                  <a:srgbClr val="ED6D02"/>
                </a:solidFill>
              </a:rPr>
              <a:t>9.6 million square kilometers</a:t>
            </a:r>
            <a:r>
              <a:rPr lang="en-US" altLang="zh-CN" b="1" dirty="0"/>
              <a:t>, accounting for about </a:t>
            </a:r>
            <a:r>
              <a:rPr lang="en-US" altLang="zh-CN" b="1" dirty="0">
                <a:solidFill>
                  <a:srgbClr val="ED6D02"/>
                </a:solidFill>
              </a:rPr>
              <a:t>1/15 </a:t>
            </a:r>
            <a:r>
              <a:rPr lang="en-US" altLang="zh-CN" b="1" dirty="0"/>
              <a:t>of the world’s</a:t>
            </a:r>
            <a:r>
              <a:rPr lang="zh-CN" altLang="en-US" b="1" dirty="0"/>
              <a:t> </a:t>
            </a:r>
            <a:r>
              <a:rPr lang="en-US" altLang="zh-CN" b="1" dirty="0"/>
              <a:t>total land area. </a:t>
            </a:r>
          </a:p>
          <a:p>
            <a:pPr>
              <a:lnSpc>
                <a:spcPct val="125000"/>
              </a:lnSpc>
            </a:pPr>
            <a:r>
              <a:rPr lang="en-US" altLang="zh-CN" b="1" dirty="0"/>
              <a:t>Slightly equivalent to the total area of the European countries except the Soviet Union, next to Russia (1707.5 million square kilometers) and Canada (9,971,000 Square kilometers), </a:t>
            </a:r>
            <a:r>
              <a:rPr lang="en-US" altLang="zh-CN" b="1" dirty="0">
                <a:solidFill>
                  <a:srgbClr val="ED6D02"/>
                </a:solidFill>
              </a:rPr>
              <a:t>ranking 3rd in the world</a:t>
            </a:r>
            <a:r>
              <a:rPr lang="en-US" altLang="zh-CN" b="1" dirty="0"/>
              <a:t>. </a:t>
            </a:r>
            <a:endParaRPr lang="zh-CN" alt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775017" y="1373299"/>
            <a:ext cx="2478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1-4 Land area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8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9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390293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5"/>
          <p:cNvSpPr>
            <a:spLocks noChangeArrowheads="1"/>
          </p:cNvSpPr>
          <p:nvPr/>
        </p:nvSpPr>
        <p:spPr bwMode="auto">
          <a:xfrm>
            <a:off x="1498934" y="5567726"/>
            <a:ext cx="8939047" cy="599243"/>
          </a:xfrm>
          <a:prstGeom prst="rect">
            <a:avLst/>
          </a:prstGeom>
          <a:solidFill>
            <a:srgbClr val="2B2E3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23" name="文本框 21"/>
          <p:cNvSpPr>
            <a:spLocks noChangeArrowheads="1"/>
          </p:cNvSpPr>
          <p:nvPr/>
        </p:nvSpPr>
        <p:spPr bwMode="auto">
          <a:xfrm>
            <a:off x="1498934" y="5569266"/>
            <a:ext cx="89390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ea typeface="方正兰亭细黑_GBK" charset="0"/>
                <a:sym typeface="方正兰亭细黑_GBK" charset="0"/>
              </a:rPr>
              <a:t>There are four basic features of land resources in China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775017" y="1373299"/>
            <a:ext cx="312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1-5 Land features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28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29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CCB65F6-6D0B-4690-B060-8FDF88FDBF42}"/>
              </a:ext>
            </a:extLst>
          </p:cNvPr>
          <p:cNvGrpSpPr/>
          <p:nvPr/>
        </p:nvGrpSpPr>
        <p:grpSpPr>
          <a:xfrm>
            <a:off x="958186" y="2179153"/>
            <a:ext cx="10253758" cy="3147674"/>
            <a:chOff x="958186" y="2179153"/>
            <a:chExt cx="10253758" cy="3147674"/>
          </a:xfrm>
        </p:grpSpPr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3564888" y="2187275"/>
              <a:ext cx="2536975" cy="3139552"/>
            </a:xfrm>
            <a:custGeom>
              <a:avLst/>
              <a:gdLst>
                <a:gd name="T0" fmla="*/ 0 w 2071340"/>
                <a:gd name="T1" fmla="*/ 0 h 2828404"/>
                <a:gd name="T2" fmla="*/ 2071340 w 2071340"/>
                <a:gd name="T3" fmla="*/ 2828404 h 2828404"/>
              </a:gdLst>
              <a:ahLst/>
              <a:cxnLst/>
              <a:rect l="T0" t="T1" r="T2" b="T3"/>
              <a:pathLst>
                <a:path w="2071340" h="2828404">
                  <a:moveTo>
                    <a:pt x="0" y="0"/>
                  </a:moveTo>
                  <a:lnTo>
                    <a:pt x="2071340" y="0"/>
                  </a:lnTo>
                  <a:lnTo>
                    <a:pt x="2071340" y="902778"/>
                  </a:lnTo>
                  <a:cubicBezTo>
                    <a:pt x="1815192" y="931760"/>
                    <a:pt x="1617104" y="1149848"/>
                    <a:pt x="1617104" y="1414202"/>
                  </a:cubicBezTo>
                  <a:cubicBezTo>
                    <a:pt x="1617104" y="1678556"/>
                    <a:pt x="1815192" y="1896645"/>
                    <a:pt x="2071340" y="1925626"/>
                  </a:cubicBezTo>
                  <a:lnTo>
                    <a:pt x="2071340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>
              <a:solidFill>
                <a:srgbClr val="EAEAEA"/>
              </a:solidFill>
              <a:miter lim="800000"/>
              <a:headEnd/>
              <a:tailEnd/>
            </a:ln>
          </p:spPr>
          <p:txBody>
            <a:bodyPr lIns="450000" rIns="45000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sym typeface="微软雅黑" charset="-122"/>
                </a:rPr>
                <a:t>2.The types are complex and diverse, the proportion of cultivated land is small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6258452" y="2180217"/>
              <a:ext cx="2416981" cy="3139552"/>
            </a:xfrm>
            <a:custGeom>
              <a:avLst/>
              <a:gdLst>
                <a:gd name="T0" fmla="*/ 0 w 2055564"/>
                <a:gd name="T1" fmla="*/ 0 h 2828404"/>
                <a:gd name="T2" fmla="*/ 2055564 w 2055564"/>
                <a:gd name="T3" fmla="*/ 2828404 h 2828404"/>
              </a:gdLst>
              <a:ahLst/>
              <a:cxnLst/>
              <a:rect l="T0" t="T1" r="T2" b="T3"/>
              <a:pathLst>
                <a:path w="2055564" h="2828404">
                  <a:moveTo>
                    <a:pt x="0" y="0"/>
                  </a:moveTo>
                  <a:lnTo>
                    <a:pt x="2055564" y="0"/>
                  </a:lnTo>
                  <a:lnTo>
                    <a:pt x="2055564" y="902778"/>
                  </a:lnTo>
                  <a:cubicBezTo>
                    <a:pt x="1799416" y="931760"/>
                    <a:pt x="1601328" y="1149848"/>
                    <a:pt x="1601328" y="1414202"/>
                  </a:cubicBezTo>
                  <a:cubicBezTo>
                    <a:pt x="1601328" y="1678556"/>
                    <a:pt x="1799416" y="1896645"/>
                    <a:pt x="2055564" y="1925626"/>
                  </a:cubicBezTo>
                  <a:lnTo>
                    <a:pt x="2055564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>
              <a:solidFill>
                <a:srgbClr val="EAEAEA"/>
              </a:solidFill>
              <a:miter lim="800000"/>
              <a:headEnd/>
              <a:tailEnd/>
            </a:ln>
          </p:spPr>
          <p:txBody>
            <a:bodyPr lIns="450000" rIns="45000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sym typeface="微软雅黑" charset="-122"/>
                </a:rPr>
                <a:t>3.The utilization situation is complicated, the regional difference of productivity is obvious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sym typeface="微软雅黑" charset="-122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8834504" y="2179154"/>
              <a:ext cx="2377440" cy="3139552"/>
            </a:xfrm>
            <a:custGeom>
              <a:avLst/>
              <a:gdLst>
                <a:gd name="T0" fmla="*/ 0 w 1963712"/>
                <a:gd name="T1" fmla="*/ 0 h 2828404"/>
                <a:gd name="T2" fmla="*/ 1963712 w 1963712"/>
                <a:gd name="T3" fmla="*/ 2828404 h 2828404"/>
              </a:gdLst>
              <a:ahLst/>
              <a:cxnLst/>
              <a:rect l="T0" t="T1" r="T2" b="T3"/>
              <a:pathLst>
                <a:path w="1963712" h="2828404">
                  <a:moveTo>
                    <a:pt x="0" y="0"/>
                  </a:moveTo>
                  <a:lnTo>
                    <a:pt x="1963712" y="0"/>
                  </a:lnTo>
                  <a:lnTo>
                    <a:pt x="1963712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9" y="1896645"/>
                    <a:pt x="454236" y="1678556"/>
                    <a:pt x="454236" y="1414202"/>
                  </a:cubicBezTo>
                  <a:cubicBezTo>
                    <a:pt x="454236" y="1149848"/>
                    <a:pt x="256149" y="931760"/>
                    <a:pt x="0" y="902778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>
              <a:solidFill>
                <a:srgbClr val="EAEAEA"/>
              </a:solidFill>
              <a:miter lim="800000"/>
              <a:headEnd/>
              <a:tailEnd/>
            </a:ln>
          </p:spPr>
          <p:txBody>
            <a:bodyPr lIns="540000" rIns="18000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  <a:sym typeface="微软雅黑" charset="-122"/>
                </a:rPr>
                <a:t>4.The regional distribution is uneven, the protection and development problems are prominent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sym typeface="微软雅黑" charset="-122"/>
              </a:endParaRPr>
            </a:p>
          </p:txBody>
        </p:sp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958186" y="2179153"/>
              <a:ext cx="2445116" cy="3139553"/>
            </a:xfrm>
            <a:custGeom>
              <a:avLst/>
              <a:gdLst>
                <a:gd name="T0" fmla="*/ 0 w 1915864"/>
                <a:gd name="T1" fmla="*/ 0 h 2828404"/>
                <a:gd name="T2" fmla="*/ 1915864 w 1915864"/>
                <a:gd name="T3" fmla="*/ 2828404 h 2828404"/>
              </a:gdLst>
              <a:ahLst/>
              <a:cxnLst/>
              <a:rect l="T0" t="T1" r="T2" b="T3"/>
              <a:pathLst>
                <a:path w="1915864" h="2828404">
                  <a:moveTo>
                    <a:pt x="0" y="0"/>
                  </a:moveTo>
                  <a:lnTo>
                    <a:pt x="1915864" y="0"/>
                  </a:lnTo>
                  <a:lnTo>
                    <a:pt x="1915864" y="902778"/>
                  </a:lnTo>
                  <a:cubicBezTo>
                    <a:pt x="1659716" y="931760"/>
                    <a:pt x="1461628" y="1149848"/>
                    <a:pt x="1461628" y="1414202"/>
                  </a:cubicBezTo>
                  <a:cubicBezTo>
                    <a:pt x="1461628" y="1678556"/>
                    <a:pt x="1659716" y="1896645"/>
                    <a:pt x="1915864" y="1925626"/>
                  </a:cubicBezTo>
                  <a:lnTo>
                    <a:pt x="1915864" y="2828404"/>
                  </a:lnTo>
                  <a:lnTo>
                    <a:pt x="0" y="2828404"/>
                  </a:lnTo>
                  <a:close/>
                </a:path>
              </a:pathLst>
            </a:custGeom>
            <a:solidFill>
              <a:srgbClr val="21A3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rIns="45000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charset="-122"/>
                  <a:ea typeface="方正兰亭细黑_GBK" charset="0"/>
                  <a:sym typeface="微软雅黑" charset="-122"/>
                </a:rPr>
                <a:t>1.The absolute quantity is large,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charset="-122"/>
                  <a:ea typeface="方正兰亭细黑_GBK" charset="0"/>
                  <a:sym typeface="微软雅黑" charset="-122"/>
                </a:rPr>
                <a:t>but the per capita occupancy is small</a:t>
              </a:r>
              <a:endParaRPr lang="zh-CN" altLang="en-US" sz="1600" b="1" dirty="0">
                <a:solidFill>
                  <a:schemeClr val="bg1"/>
                </a:solidFill>
                <a:latin typeface="微软雅黑" charset="-122"/>
                <a:ea typeface="方正兰亭细黑_GBK" charset="0"/>
                <a:sym typeface="微软雅黑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C48B6700-9768-4E74-9181-E6D556EEE12F}"/>
                </a:ext>
              </a:extLst>
            </p:cNvPr>
            <p:cNvGrpSpPr/>
            <p:nvPr/>
          </p:nvGrpSpPr>
          <p:grpSpPr>
            <a:xfrm>
              <a:off x="3070417" y="3363413"/>
              <a:ext cx="806450" cy="806450"/>
              <a:chOff x="3452373" y="3388387"/>
              <a:chExt cx="806450" cy="806450"/>
            </a:xfrm>
          </p:grpSpPr>
          <p:sp>
            <p:nvSpPr>
              <p:cNvPr id="18" name="椭圆 7"/>
              <p:cNvSpPr>
                <a:spLocks noChangeArrowheads="1"/>
              </p:cNvSpPr>
              <p:nvPr/>
            </p:nvSpPr>
            <p:spPr bwMode="auto">
              <a:xfrm>
                <a:off x="3452373" y="3388387"/>
                <a:ext cx="806450" cy="806450"/>
              </a:xfrm>
              <a:prstGeom prst="ellipse">
                <a:avLst/>
              </a:prstGeom>
              <a:solidFill>
                <a:srgbClr val="2B2E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dirty="0">
                  <a:solidFill>
                    <a:srgbClr val="FFFFFF"/>
                  </a:solidFill>
                  <a:latin typeface="微软雅黑" charset="-122"/>
                  <a:ea typeface="方正兰亭细黑_GBK" charset="0"/>
                  <a:sym typeface="微软雅黑" charset="-122"/>
                </a:endParaRPr>
              </a:p>
            </p:txBody>
          </p:sp>
          <p:pic>
            <p:nvPicPr>
              <p:cNvPr id="34" name="图片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2501" y="3554645"/>
                <a:ext cx="503238" cy="50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E7E9D44C-B8E0-4414-86E1-04AF05C85849}"/>
                </a:ext>
              </a:extLst>
            </p:cNvPr>
            <p:cNvGrpSpPr/>
            <p:nvPr/>
          </p:nvGrpSpPr>
          <p:grpSpPr>
            <a:xfrm>
              <a:off x="5814814" y="3353826"/>
              <a:ext cx="806450" cy="806450"/>
              <a:chOff x="5622925" y="3388387"/>
              <a:chExt cx="806450" cy="806450"/>
            </a:xfrm>
          </p:grpSpPr>
          <p:sp>
            <p:nvSpPr>
              <p:cNvPr id="19" name="椭圆 8"/>
              <p:cNvSpPr>
                <a:spLocks noChangeArrowheads="1"/>
              </p:cNvSpPr>
              <p:nvPr/>
            </p:nvSpPr>
            <p:spPr bwMode="auto">
              <a:xfrm>
                <a:off x="5622925" y="3388387"/>
                <a:ext cx="806450" cy="806450"/>
              </a:xfrm>
              <a:prstGeom prst="ellipse">
                <a:avLst/>
              </a:prstGeom>
              <a:solidFill>
                <a:srgbClr val="2B2E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dirty="0">
                  <a:solidFill>
                    <a:srgbClr val="FFFFFF"/>
                  </a:solidFill>
                  <a:latin typeface="微软雅黑" charset="-122"/>
                  <a:ea typeface="方正兰亭细黑_GBK" charset="0"/>
                  <a:sym typeface="微软雅黑" charset="-122"/>
                </a:endParaRPr>
              </a:p>
            </p:txBody>
          </p:sp>
          <p:pic>
            <p:nvPicPr>
              <p:cNvPr id="35" name="图片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6691" y="3433630"/>
                <a:ext cx="715962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61A39F7B-71A6-498C-821C-8E0CD95FE973}"/>
                </a:ext>
              </a:extLst>
            </p:cNvPr>
            <p:cNvGrpSpPr/>
            <p:nvPr/>
          </p:nvGrpSpPr>
          <p:grpSpPr>
            <a:xfrm>
              <a:off x="8374760" y="3388386"/>
              <a:ext cx="806450" cy="806450"/>
              <a:chOff x="8973356" y="3388387"/>
              <a:chExt cx="806450" cy="806450"/>
            </a:xfrm>
          </p:grpSpPr>
          <p:sp>
            <p:nvSpPr>
              <p:cNvPr id="20" name="椭圆 9"/>
              <p:cNvSpPr>
                <a:spLocks noChangeArrowheads="1"/>
              </p:cNvSpPr>
              <p:nvPr/>
            </p:nvSpPr>
            <p:spPr bwMode="auto">
              <a:xfrm>
                <a:off x="8973356" y="3388387"/>
                <a:ext cx="806450" cy="806450"/>
              </a:xfrm>
              <a:prstGeom prst="ellipse">
                <a:avLst/>
              </a:prstGeom>
              <a:solidFill>
                <a:srgbClr val="2B2E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dirty="0">
                  <a:solidFill>
                    <a:srgbClr val="FFFFFF"/>
                  </a:solidFill>
                  <a:latin typeface="微软雅黑" charset="-122"/>
                  <a:ea typeface="方正兰亭细黑_GBK" charset="0"/>
                  <a:sym typeface="微软雅黑" charset="-122"/>
                </a:endParaRPr>
              </a:p>
            </p:txBody>
          </p:sp>
          <p:pic>
            <p:nvPicPr>
              <p:cNvPr id="36" name="图片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0043" y="3456221"/>
                <a:ext cx="600075" cy="60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161246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1"/>
            <a:ext cx="5751786" cy="393420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/>
              <a:t>In 2016, the global GDP (gross domestic product) totaled </a:t>
            </a:r>
            <a:r>
              <a:rPr lang="en-US" altLang="zh-CN" sz="2400" b="1" dirty="0">
                <a:solidFill>
                  <a:srgbClr val="ED6D02"/>
                </a:solidFill>
              </a:rPr>
              <a:t>$74 trillion</a:t>
            </a:r>
            <a:r>
              <a:rPr lang="en-US" altLang="zh-CN" sz="2400" b="1" dirty="0"/>
              <a:t>.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/>
              <a:t> Among them, </a:t>
            </a:r>
            <a:r>
              <a:rPr lang="en-US" altLang="zh-CN" sz="2400" b="1" dirty="0">
                <a:solidFill>
                  <a:srgbClr val="ED6D02"/>
                </a:solidFill>
              </a:rPr>
              <a:t>the United States ranked first</a:t>
            </a:r>
            <a:r>
              <a:rPr lang="en-US" altLang="zh-CN" sz="2400" b="1" dirty="0"/>
              <a:t> in the proportion of </a:t>
            </a:r>
            <a:r>
              <a:rPr lang="en-US" altLang="zh-CN" sz="2400" b="1" dirty="0">
                <a:solidFill>
                  <a:srgbClr val="ED6D02"/>
                </a:solidFill>
              </a:rPr>
              <a:t>24.32%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solidFill>
                  <a:srgbClr val="ED6D02"/>
                </a:solidFill>
              </a:rPr>
              <a:t>China</a:t>
            </a:r>
            <a:r>
              <a:rPr lang="zh-CN" altLang="en-US" sz="2400" b="1" dirty="0">
                <a:solidFill>
                  <a:srgbClr val="ED6D02"/>
                </a:solidFill>
              </a:rPr>
              <a:t> </a:t>
            </a:r>
            <a:r>
              <a:rPr lang="en-US" altLang="zh-CN" sz="2400" b="1" dirty="0">
                <a:solidFill>
                  <a:srgbClr val="ED6D02"/>
                </a:solidFill>
              </a:rPr>
              <a:t>ranked second,</a:t>
            </a:r>
            <a:r>
              <a:rPr lang="en-US" altLang="zh-CN" sz="2400" b="1" dirty="0"/>
              <a:t> accounting for </a:t>
            </a:r>
            <a:r>
              <a:rPr lang="en-US" altLang="zh-CN" sz="2400" b="1" dirty="0">
                <a:solidFill>
                  <a:srgbClr val="ED6D02"/>
                </a:solidFill>
              </a:rPr>
              <a:t>14.84% </a:t>
            </a:r>
            <a:r>
              <a:rPr lang="en-US" altLang="zh-CN" sz="2400" b="1" dirty="0"/>
              <a:t>of the total. </a:t>
            </a:r>
            <a:r>
              <a:rPr lang="en-US" altLang="zh-CN" sz="2400" b="1" dirty="0">
                <a:solidFill>
                  <a:srgbClr val="ED6D02"/>
                </a:solidFill>
              </a:rPr>
              <a:t>3rd and 4th </a:t>
            </a:r>
            <a:r>
              <a:rPr lang="en-US" altLang="zh-CN" sz="2400" b="1" dirty="0"/>
              <a:t>were </a:t>
            </a:r>
            <a:r>
              <a:rPr lang="en-US" altLang="zh-CN" sz="2400" b="1" dirty="0">
                <a:solidFill>
                  <a:srgbClr val="ED6D02"/>
                </a:solidFill>
              </a:rPr>
              <a:t>Japan and Germany</a:t>
            </a:r>
            <a:r>
              <a:rPr lang="en-US" altLang="zh-CN" sz="2400" b="1" dirty="0"/>
              <a:t>, accounting for </a:t>
            </a:r>
            <a:r>
              <a:rPr lang="en-US" altLang="zh-CN" sz="2400" b="1" dirty="0">
                <a:solidFill>
                  <a:srgbClr val="ED6D02"/>
                </a:solidFill>
              </a:rPr>
              <a:t>5.91% and 4.54% </a:t>
            </a:r>
            <a:r>
              <a:rPr lang="en-US" altLang="zh-CN" sz="2400" b="1" dirty="0"/>
              <a:t>respectively.</a:t>
            </a:r>
            <a:endParaRPr lang="zh-CN" altLang="en-US" sz="2400" b="1" dirty="0"/>
          </a:p>
        </p:txBody>
      </p:sp>
      <p:sp>
        <p:nvSpPr>
          <p:cNvPr id="16" name="TextBox 2"/>
          <p:cNvSpPr txBox="1"/>
          <p:nvPr/>
        </p:nvSpPr>
        <p:spPr>
          <a:xfrm>
            <a:off x="775017" y="1373299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1-6 GDP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18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6" y="1373299"/>
            <a:ext cx="5602014" cy="4789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57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879" y="2311033"/>
            <a:ext cx="8896643" cy="356223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/>
              <a:t>China’s telecommunications network construction </a:t>
            </a:r>
            <a:r>
              <a:rPr lang="en-US" altLang="zh-CN" sz="2400" b="1" dirty="0">
                <a:solidFill>
                  <a:srgbClr val="ED6D02"/>
                </a:solidFill>
              </a:rPr>
              <a:t>started late</a:t>
            </a:r>
            <a:r>
              <a:rPr lang="en-US" altLang="zh-CN" sz="2400" b="1" dirty="0"/>
              <a:t>, but </a:t>
            </a:r>
            <a:r>
              <a:rPr lang="en-US" altLang="zh-CN" sz="2400" b="1" dirty="0">
                <a:solidFill>
                  <a:schemeClr val="accent2"/>
                </a:solidFill>
              </a:rPr>
              <a:t>develops quickly </a:t>
            </a:r>
            <a:r>
              <a:rPr lang="en-US" altLang="zh-CN" sz="2400" b="1" dirty="0"/>
              <a:t>with the rapidly development of the Internet and the promoting of communications industry policy.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/>
              <a:t> </a:t>
            </a:r>
            <a:r>
              <a:rPr lang="sk-SK" altLang="zh-CN" sz="2400" b="1" dirty="0">
                <a:solidFill>
                  <a:srgbClr val="ED6D02"/>
                </a:solidFill>
              </a:rPr>
              <a:t>Huawei Technologies C</a:t>
            </a:r>
            <a:r>
              <a:rPr lang="en-US" altLang="zh-CN" sz="2400" b="1" dirty="0">
                <a:solidFill>
                  <a:srgbClr val="ED6D02"/>
                </a:solidFill>
              </a:rPr>
              <a:t>o</a:t>
            </a:r>
            <a:r>
              <a:rPr lang="zh-CN" altLang="en-US" sz="2400" b="1" dirty="0">
                <a:solidFill>
                  <a:srgbClr val="ED6D02"/>
                </a:solidFill>
              </a:rPr>
              <a:t> </a:t>
            </a:r>
            <a:r>
              <a:rPr lang="en-US" altLang="zh-CN" sz="2400" b="1" dirty="0">
                <a:solidFill>
                  <a:srgbClr val="ED6D02"/>
                </a:solidFill>
              </a:rPr>
              <a:t>Ltd and ZTE Corp</a:t>
            </a:r>
            <a:r>
              <a:rPr lang="en-US" altLang="zh-CN" sz="2400" b="1" dirty="0"/>
              <a:t>, China’s top two telecommunications equipment makers, are stealing a march on rivals both in traditional network gear and, increasingly, high-end phones.</a:t>
            </a:r>
            <a:endParaRPr lang="zh-CN" altLang="en-US" sz="2400" b="1" dirty="0"/>
          </a:p>
        </p:txBody>
      </p:sp>
      <p:sp>
        <p:nvSpPr>
          <p:cNvPr id="7" name="TextBox 2"/>
          <p:cNvSpPr txBox="1"/>
          <p:nvPr/>
        </p:nvSpPr>
        <p:spPr>
          <a:xfrm>
            <a:off x="775017" y="1373299"/>
            <a:ext cx="8161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1-7 Communication Equipment Manufacturers 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8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9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5" y="2311032"/>
            <a:ext cx="1481959" cy="14310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9" t="29470" r="16078" b="32873"/>
          <a:stretch/>
        </p:blipFill>
        <p:spPr>
          <a:xfrm>
            <a:off x="707512" y="4167537"/>
            <a:ext cx="1984367" cy="1332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4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>
            <a:extLst>
              <a:ext uri="{FF2B5EF4-FFF2-40B4-BE49-F238E27FC236}">
                <a16:creationId xmlns="" xmlns:a16="http://schemas.microsoft.com/office/drawing/2014/main" id="{0E29F032-1C7D-46D8-9222-D6163C48EE2B}"/>
              </a:ext>
            </a:extLst>
          </p:cNvPr>
          <p:cNvSpPr/>
          <p:nvPr/>
        </p:nvSpPr>
        <p:spPr>
          <a:xfrm>
            <a:off x="3335549" y="2817070"/>
            <a:ext cx="643899" cy="644066"/>
          </a:xfrm>
          <a:prstGeom prst="ellipse">
            <a:avLst/>
          </a:prstGeom>
          <a:solidFill>
            <a:srgbClr val="125B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CB94D8D0-3F18-4C33-83F7-CC3A8DACB66F}"/>
              </a:ext>
            </a:extLst>
          </p:cNvPr>
          <p:cNvSpPr txBox="1"/>
          <p:nvPr/>
        </p:nvSpPr>
        <p:spPr>
          <a:xfrm>
            <a:off x="3864202" y="2801726"/>
            <a:ext cx="5167256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2 Big Data in China</a:t>
            </a:r>
            <a:endParaRPr lang="en-US" altLang="zh-CN" sz="3200" b="1" dirty="0">
              <a:latin typeface="微软雅黑" pitchFamily="34" charset="-122"/>
              <a:ea typeface="微软雅黑" pitchFamily="34" charset="-122"/>
              <a:cs typeface="Lato Regular"/>
            </a:endParaRPr>
          </a:p>
        </p:txBody>
      </p:sp>
      <p:sp>
        <p:nvSpPr>
          <p:cNvPr id="6" name="AutoShape 115">
            <a:extLst>
              <a:ext uri="{FF2B5EF4-FFF2-40B4-BE49-F238E27FC236}">
                <a16:creationId xmlns="" xmlns:a16="http://schemas.microsoft.com/office/drawing/2014/main" id="{8224D87B-56FA-4727-958E-6E7E81D3FA49}"/>
              </a:ext>
            </a:extLst>
          </p:cNvPr>
          <p:cNvSpPr>
            <a:spLocks/>
          </p:cNvSpPr>
          <p:nvPr/>
        </p:nvSpPr>
        <p:spPr bwMode="auto">
          <a:xfrm>
            <a:off x="3539298" y="2977215"/>
            <a:ext cx="287366" cy="3161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98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2-1 U</a:t>
            </a:r>
            <a:r>
              <a:rPr lang="zh-CN" altLang="en-US" sz="2800" b="1" dirty="0">
                <a:solidFill>
                  <a:srgbClr val="125BA9"/>
                </a:solidFill>
                <a:sym typeface="+mn-ea"/>
              </a:rPr>
              <a:t>nderstanding of </a:t>
            </a:r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125BA9"/>
                </a:solidFill>
                <a:sym typeface="+mn-ea"/>
              </a:rPr>
              <a:t>ig </a:t>
            </a:r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D</a:t>
            </a:r>
            <a:r>
              <a:rPr lang="zh-CN" altLang="en-US" sz="2800" b="1" dirty="0">
                <a:solidFill>
                  <a:srgbClr val="125BA9"/>
                </a:solidFill>
                <a:sym typeface="+mn-ea"/>
              </a:rPr>
              <a:t>ata</a:t>
            </a:r>
            <a:endParaRPr lang="zh-CN" altLang="en-US" sz="2800" b="1" dirty="0">
              <a:solidFill>
                <a:srgbClr val="125BA9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2F95743-BCBD-4A32-B621-CACB7091C759}"/>
              </a:ext>
            </a:extLst>
          </p:cNvPr>
          <p:cNvGrpSpPr/>
          <p:nvPr/>
        </p:nvGrpSpPr>
        <p:grpSpPr>
          <a:xfrm>
            <a:off x="133487" y="2201201"/>
            <a:ext cx="3082664" cy="3034254"/>
            <a:chOff x="1199456" y="2420888"/>
            <a:chExt cx="2839330" cy="2806820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53FF7CC7-E8C7-4189-B613-26BD439A2F1F}"/>
                </a:ext>
              </a:extLst>
            </p:cNvPr>
            <p:cNvSpPr/>
            <p:nvPr/>
          </p:nvSpPr>
          <p:spPr>
            <a:xfrm>
              <a:off x="1199456" y="2420888"/>
              <a:ext cx="2839330" cy="28068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rgbClr val="F2F2F2"/>
                </a:gs>
                <a:gs pos="90000">
                  <a:srgbClr val="D9D9D9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57150">
              <a:gradFill flip="none" rotWithShape="1">
                <a:gsLst>
                  <a:gs pos="27000">
                    <a:schemeClr val="bg1"/>
                  </a:gs>
                  <a:gs pos="69000">
                    <a:schemeClr val="bg1">
                      <a:lumMod val="85000"/>
                    </a:schemeClr>
                  </a:gs>
                  <a:gs pos="84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04800" dist="203200" dir="78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" name="图片 14" descr="C:\Users\64614\Desktop\大数据123.jpg大数据123">
              <a:extLst>
                <a:ext uri="{FF2B5EF4-FFF2-40B4-BE49-F238E27FC236}">
                  <a16:creationId xmlns="" xmlns:a16="http://schemas.microsoft.com/office/drawing/2014/main" id="{A9191768-9860-42D8-9938-7A3515CFF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199456" y="2420888"/>
              <a:ext cx="2761034" cy="2739087"/>
            </a:xfrm>
            <a:custGeom>
              <a:avLst/>
              <a:gdLst>
                <a:gd name="connsiteX0" fmla="*/ 1341647 w 2683294"/>
                <a:gd name="connsiteY0" fmla="*/ 0 h 2513738"/>
                <a:gd name="connsiteX1" fmla="*/ 2683294 w 2683294"/>
                <a:gd name="connsiteY1" fmla="*/ 1256869 h 2513738"/>
                <a:gd name="connsiteX2" fmla="*/ 1341647 w 2683294"/>
                <a:gd name="connsiteY2" fmla="*/ 2513738 h 2513738"/>
                <a:gd name="connsiteX3" fmla="*/ 0 w 2683294"/>
                <a:gd name="connsiteY3" fmla="*/ 1256869 h 2513738"/>
                <a:gd name="connsiteX4" fmla="*/ 1341647 w 2683294"/>
                <a:gd name="connsiteY4" fmla="*/ 0 h 251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3294" h="2513738">
                  <a:moveTo>
                    <a:pt x="1341647" y="0"/>
                  </a:moveTo>
                  <a:cubicBezTo>
                    <a:pt x="2082618" y="0"/>
                    <a:pt x="2683294" y="562719"/>
                    <a:pt x="2683294" y="1256869"/>
                  </a:cubicBezTo>
                  <a:cubicBezTo>
                    <a:pt x="2683294" y="1951019"/>
                    <a:pt x="2082618" y="2513738"/>
                    <a:pt x="1341647" y="2513738"/>
                  </a:cubicBezTo>
                  <a:cubicBezTo>
                    <a:pt x="600676" y="2513738"/>
                    <a:pt x="0" y="1951019"/>
                    <a:pt x="0" y="1256869"/>
                  </a:cubicBezTo>
                  <a:cubicBezTo>
                    <a:pt x="0" y="562719"/>
                    <a:pt x="600676" y="0"/>
                    <a:pt x="1341647" y="0"/>
                  </a:cubicBezTo>
                  <a:close/>
                </a:path>
              </a:pathLst>
            </a:custGeom>
          </p:spPr>
        </p:pic>
      </p:grpSp>
      <p:sp>
        <p:nvSpPr>
          <p:cNvPr id="16" name="弧形 15">
            <a:extLst>
              <a:ext uri="{FF2B5EF4-FFF2-40B4-BE49-F238E27FC236}">
                <a16:creationId xmlns="" xmlns:a16="http://schemas.microsoft.com/office/drawing/2014/main" id="{EC65C0E7-41A9-4353-B6CC-B3463EA3A645}"/>
              </a:ext>
            </a:extLst>
          </p:cNvPr>
          <p:cNvSpPr/>
          <p:nvPr/>
        </p:nvSpPr>
        <p:spPr>
          <a:xfrm>
            <a:off x="0" y="1904613"/>
            <a:ext cx="3816424" cy="3863267"/>
          </a:xfrm>
          <a:prstGeom prst="arc">
            <a:avLst>
              <a:gd name="adj1" fmla="val 16200000"/>
              <a:gd name="adj2" fmla="val 5471497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61B2D2BA-7301-4AE4-BD8F-BE06686B02B0}"/>
              </a:ext>
            </a:extLst>
          </p:cNvPr>
          <p:cNvSpPr txBox="1"/>
          <p:nvPr/>
        </p:nvSpPr>
        <p:spPr>
          <a:xfrm>
            <a:off x="4094480" y="1650886"/>
            <a:ext cx="7829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 terms of conceptual definition, the big data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industry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refer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to economic activities mainly based on data production, collection, storage, processing, analysis and service, including data resource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construction, software and hardware products development, sales and leasing activities, and related information technology services.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12CFA26-0534-49CF-8DC0-C94F81643FA8}"/>
              </a:ext>
            </a:extLst>
          </p:cNvPr>
          <p:cNvSpPr txBox="1"/>
          <p:nvPr/>
        </p:nvSpPr>
        <p:spPr>
          <a:xfrm>
            <a:off x="4094480" y="3315957"/>
            <a:ext cx="570611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Understand from three industrial levels: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="" xmlns:a16="http://schemas.microsoft.com/office/drawing/2014/main" id="{4944919B-3C75-44BE-9DFD-43694A3F715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8758976"/>
              </p:ext>
            </p:extLst>
          </p:nvPr>
        </p:nvGraphicFramePr>
        <p:xfrm>
          <a:off x="4094480" y="3743708"/>
          <a:ext cx="7121525" cy="24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4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42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The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 core industr</a:t>
                      </a:r>
                      <a:r>
                        <a:rPr lang="en-US" altLang="zh-CN" sz="1800" b="1" dirty="0" err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ies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 of big data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Software, hardware, services, etc. used specifically for 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processing cycles 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of big data.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The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 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related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 industr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ies of big data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In the process of big data operation, the industr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ies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 provide its infrastructure, processing tools and related technologies.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The fusion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 industr</a:t>
                      </a: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  <a:sym typeface="+mn-ea"/>
                        </a:rPr>
                        <a:t>ies of big data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lt"/>
                          <a:ea typeface="楷体" panose="02010609060101010101" charset="-122"/>
                        </a:rPr>
                        <a:t>The new business pattern and upgrade mode generated by the integration of big data and other industries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41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2-2 Present status of Big Data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6B7AFCC-569C-40BF-A9B9-EBE96EC2F659}"/>
              </a:ext>
            </a:extLst>
          </p:cNvPr>
          <p:cNvSpPr/>
          <p:nvPr/>
        </p:nvSpPr>
        <p:spPr>
          <a:xfrm>
            <a:off x="1182980" y="1516200"/>
            <a:ext cx="9321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58FCB"/>
                </a:solidFill>
                <a:latin typeface="+mn-ea"/>
              </a:rPr>
              <a:t>The development pattern of regional agglomeration  gradually formed</a:t>
            </a:r>
            <a:endParaRPr lang="zh-CN" altLang="en-US" sz="2000" b="1" dirty="0">
              <a:solidFill>
                <a:srgbClr val="358FCB"/>
              </a:solidFill>
              <a:latin typeface="+mn-ea"/>
            </a:endParaRPr>
          </a:p>
        </p:txBody>
      </p:sp>
      <p:pic>
        <p:nvPicPr>
          <p:cNvPr id="21" name="Picture 5" descr="C:\Users\littlewolf\Desktop\图片1.png">
            <a:extLst>
              <a:ext uri="{FF2B5EF4-FFF2-40B4-BE49-F238E27FC236}">
                <a16:creationId xmlns="" xmlns:a16="http://schemas.microsoft.com/office/drawing/2014/main" id="{6869CD41-0799-4B7B-A755-E66AA4AB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3" y="3233987"/>
            <a:ext cx="3727077" cy="2808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 9">
            <a:extLst>
              <a:ext uri="{FF2B5EF4-FFF2-40B4-BE49-F238E27FC236}">
                <a16:creationId xmlns="" xmlns:a16="http://schemas.microsoft.com/office/drawing/2014/main" id="{2EFDA913-802A-42B1-A14D-2BF85AC9FEB8}"/>
              </a:ext>
            </a:extLst>
          </p:cNvPr>
          <p:cNvSpPr/>
          <p:nvPr/>
        </p:nvSpPr>
        <p:spPr>
          <a:xfrm>
            <a:off x="5309347" y="2731553"/>
            <a:ext cx="2623185" cy="355600"/>
          </a:xfrm>
          <a:prstGeom prst="roundRect">
            <a:avLst/>
          </a:prstGeom>
          <a:solidFill>
            <a:srgbClr val="41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Beijing-Tianjin-Hebei</a:t>
            </a:r>
          </a:p>
        </p:txBody>
      </p:sp>
      <p:sp>
        <p:nvSpPr>
          <p:cNvPr id="23" name="圆角矩形 10">
            <a:extLst>
              <a:ext uri="{FF2B5EF4-FFF2-40B4-BE49-F238E27FC236}">
                <a16:creationId xmlns="" xmlns:a16="http://schemas.microsoft.com/office/drawing/2014/main" id="{18E42361-8BC6-47CD-AFEE-1D7CA843D9F9}"/>
              </a:ext>
            </a:extLst>
          </p:cNvPr>
          <p:cNvSpPr/>
          <p:nvPr/>
        </p:nvSpPr>
        <p:spPr>
          <a:xfrm>
            <a:off x="5309347" y="3364644"/>
            <a:ext cx="2623185" cy="355600"/>
          </a:xfrm>
          <a:prstGeom prst="roundRect">
            <a:avLst/>
          </a:prstGeom>
          <a:solidFill>
            <a:srgbClr val="41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Yangtze River Delta</a:t>
            </a:r>
          </a:p>
        </p:txBody>
      </p:sp>
      <p:sp>
        <p:nvSpPr>
          <p:cNvPr id="24" name="圆角矩形 11">
            <a:extLst>
              <a:ext uri="{FF2B5EF4-FFF2-40B4-BE49-F238E27FC236}">
                <a16:creationId xmlns="" xmlns:a16="http://schemas.microsoft.com/office/drawing/2014/main" id="{BD4CC6FA-1EF0-4974-B49D-424D7FA1B62D}"/>
              </a:ext>
            </a:extLst>
          </p:cNvPr>
          <p:cNvSpPr/>
          <p:nvPr/>
        </p:nvSpPr>
        <p:spPr>
          <a:xfrm>
            <a:off x="5309347" y="4086004"/>
            <a:ext cx="2623185" cy="355600"/>
          </a:xfrm>
          <a:prstGeom prst="roundRect">
            <a:avLst/>
          </a:prstGeom>
          <a:solidFill>
            <a:srgbClr val="41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Pearl River Delta</a:t>
            </a:r>
          </a:p>
        </p:txBody>
      </p:sp>
      <p:sp>
        <p:nvSpPr>
          <p:cNvPr id="25" name="圆角矩形 12">
            <a:extLst>
              <a:ext uri="{FF2B5EF4-FFF2-40B4-BE49-F238E27FC236}">
                <a16:creationId xmlns="" xmlns:a16="http://schemas.microsoft.com/office/drawing/2014/main" id="{20A4C9D1-F792-40A7-8D65-1A1CF5EF0001}"/>
              </a:ext>
            </a:extLst>
          </p:cNvPr>
          <p:cNvSpPr/>
          <p:nvPr/>
        </p:nvSpPr>
        <p:spPr>
          <a:xfrm>
            <a:off x="5309347" y="4779812"/>
            <a:ext cx="2623185" cy="355600"/>
          </a:xfrm>
          <a:prstGeom prst="roundRect">
            <a:avLst/>
          </a:prstGeom>
          <a:solidFill>
            <a:srgbClr val="41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Western Region</a:t>
            </a:r>
          </a:p>
        </p:txBody>
      </p:sp>
      <p:sp>
        <p:nvSpPr>
          <p:cNvPr id="26" name="圆角矩形 13">
            <a:extLst>
              <a:ext uri="{FF2B5EF4-FFF2-40B4-BE49-F238E27FC236}">
                <a16:creationId xmlns="" xmlns:a16="http://schemas.microsoft.com/office/drawing/2014/main" id="{AB0D0A1D-47E8-4822-AB63-745D6A4A24BA}"/>
              </a:ext>
            </a:extLst>
          </p:cNvPr>
          <p:cNvSpPr/>
          <p:nvPr/>
        </p:nvSpPr>
        <p:spPr>
          <a:xfrm>
            <a:off x="5309347" y="5493552"/>
            <a:ext cx="2623820" cy="355600"/>
          </a:xfrm>
          <a:prstGeom prst="roundRect">
            <a:avLst/>
          </a:prstGeom>
          <a:solidFill>
            <a:srgbClr val="41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Northeast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16578CBB-1F41-4C86-B8C9-7F3BA8BD797F}"/>
              </a:ext>
            </a:extLst>
          </p:cNvPr>
          <p:cNvSpPr txBox="1"/>
          <p:nvPr/>
        </p:nvSpPr>
        <p:spPr>
          <a:xfrm>
            <a:off x="5414121" y="3087153"/>
            <a:ext cx="562901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development level of Beijing ranks first in the whole country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304811C-17C4-48D4-95EB-202E1CA4F6A2}"/>
              </a:ext>
            </a:extLst>
          </p:cNvPr>
          <p:cNvSpPr txBox="1"/>
          <p:nvPr/>
        </p:nvSpPr>
        <p:spPr>
          <a:xfrm>
            <a:off x="5414122" y="5929600"/>
            <a:ext cx="65574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he role of radiation and driving in Liaoning is becoming increasingly evident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684A9723-555D-49CD-A3BB-DC3A7F34EF75}"/>
              </a:ext>
            </a:extLst>
          </p:cNvPr>
          <p:cNvCxnSpPr>
            <a:cxnSpLocks/>
          </p:cNvCxnSpPr>
          <p:nvPr/>
        </p:nvCxnSpPr>
        <p:spPr>
          <a:xfrm>
            <a:off x="4803414" y="3010399"/>
            <a:ext cx="0" cy="3228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B922FB2F-74F7-4257-899A-D59A1ACA0A35}"/>
              </a:ext>
            </a:extLst>
          </p:cNvPr>
          <p:cNvSpPr/>
          <p:nvPr/>
        </p:nvSpPr>
        <p:spPr>
          <a:xfrm>
            <a:off x="521349" y="1916310"/>
            <a:ext cx="1129030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National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comprehensive pilot area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for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big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data lead industrial development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the development trend of big data industr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ies'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agglomeration is obvious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 the area of Yangtze River Delta ,Pearl River Delta ,midwest and northeast.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596E4E9-EC9F-4A83-8BEF-4C5B059CCCDB}"/>
              </a:ext>
            </a:extLst>
          </p:cNvPr>
          <p:cNvSpPr txBox="1"/>
          <p:nvPr/>
        </p:nvSpPr>
        <p:spPr>
          <a:xfrm>
            <a:off x="5414122" y="3757074"/>
            <a:ext cx="4034155" cy="32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overall level of development is high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D794675-A753-4740-A7A8-71AC053CE545}"/>
              </a:ext>
            </a:extLst>
          </p:cNvPr>
          <p:cNvSpPr txBox="1"/>
          <p:nvPr/>
        </p:nvSpPr>
        <p:spPr>
          <a:xfrm>
            <a:off x="5414121" y="4455672"/>
            <a:ext cx="623392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The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development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level of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Guangdong's big data is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next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only to Beijing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F4C0BE0F-5AF2-493D-9705-605B3C21C88C}"/>
              </a:ext>
            </a:extLst>
          </p:cNvPr>
          <p:cNvSpPr txBox="1"/>
          <p:nvPr/>
        </p:nvSpPr>
        <p:spPr>
          <a:xfrm>
            <a:off x="5414122" y="5164622"/>
            <a:ext cx="4294505" cy="32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Sichuan, Guizhou and Hubei are leading provinces</a:t>
            </a:r>
          </a:p>
        </p:txBody>
      </p:sp>
    </p:spTree>
    <p:extLst>
      <p:ext uri="{BB962C8B-B14F-4D97-AF65-F5344CB8AC3E}">
        <p14:creationId xmlns="" xmlns:p14="http://schemas.microsoft.com/office/powerpoint/2010/main" val="228639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2-2 Present status of Big Data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6B7AFCC-569C-40BF-A9B9-EBE96EC2F659}"/>
              </a:ext>
            </a:extLst>
          </p:cNvPr>
          <p:cNvSpPr/>
          <p:nvPr/>
        </p:nvSpPr>
        <p:spPr>
          <a:xfrm>
            <a:off x="1182980" y="1516200"/>
            <a:ext cx="8325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58FCB"/>
                </a:solidFill>
                <a:latin typeface="+mn-ea"/>
              </a:rPr>
              <a:t>Big data development levels of key industries vary significantly</a:t>
            </a:r>
            <a:endParaRPr lang="zh-CN" altLang="en-US" sz="2000" b="1" dirty="0">
              <a:solidFill>
                <a:srgbClr val="358FCB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8750B4A9-8FF9-405D-B32F-8215E298AC3B}"/>
              </a:ext>
            </a:extLst>
          </p:cNvPr>
          <p:cNvSpPr/>
          <p:nvPr/>
        </p:nvSpPr>
        <p:spPr>
          <a:xfrm>
            <a:off x="631825" y="2000049"/>
            <a:ext cx="1142174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Big data development levels of key industries vary significantly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Financial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and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government affairs lead the rapid development of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big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data industr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ies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1519C949-03A2-46B2-B3B7-E5D6D3D13E0B}"/>
              </a:ext>
            </a:extLst>
          </p:cNvPr>
          <p:cNvSpPr txBox="1"/>
          <p:nvPr/>
        </p:nvSpPr>
        <p:spPr>
          <a:xfrm>
            <a:off x="786765" y="3096694"/>
            <a:ext cx="504925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The development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's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level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of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big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data in various industries is from high to low: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251D0FE2-63CE-45E5-ABFD-22CA068FF724}"/>
              </a:ext>
            </a:extLst>
          </p:cNvPr>
          <p:cNvGrpSpPr/>
          <p:nvPr/>
        </p:nvGrpSpPr>
        <p:grpSpPr>
          <a:xfrm>
            <a:off x="7318218" y="3619914"/>
            <a:ext cx="4379595" cy="412327"/>
            <a:chOff x="6235935" y="1844824"/>
            <a:chExt cx="4379350" cy="576064"/>
          </a:xfrm>
        </p:grpSpPr>
        <p:sp>
          <p:nvSpPr>
            <p:cNvPr id="37" name="圆角矩形 13">
              <a:extLst>
                <a:ext uri="{FF2B5EF4-FFF2-40B4-BE49-F238E27FC236}">
                  <a16:creationId xmlns="" xmlns:a16="http://schemas.microsoft.com/office/drawing/2014/main" id="{C12795BC-39A8-492D-9EF5-B16A7A6FC655}"/>
                </a:ext>
              </a:extLst>
            </p:cNvPr>
            <p:cNvSpPr/>
            <p:nvPr/>
          </p:nvSpPr>
          <p:spPr>
            <a:xfrm>
              <a:off x="6235935" y="1844824"/>
              <a:ext cx="4032448" cy="576064"/>
            </a:xfrm>
            <a:prstGeom prst="roundRect">
              <a:avLst>
                <a:gd name="adj" fmla="val 11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04800" dist="203200" dir="78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文本框 22">
              <a:extLst>
                <a:ext uri="{FF2B5EF4-FFF2-40B4-BE49-F238E27FC236}">
                  <a16:creationId xmlns="" xmlns:a16="http://schemas.microsoft.com/office/drawing/2014/main" id="{8471F2C1-5870-41E9-BA97-68C734F10339}"/>
                </a:ext>
              </a:extLst>
            </p:cNvPr>
            <p:cNvSpPr txBox="1"/>
            <p:nvPr/>
          </p:nvSpPr>
          <p:spPr>
            <a:xfrm>
              <a:off x="6338799" y="1855470"/>
              <a:ext cx="4276486" cy="55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楷体" panose="02010609060101010101" charset="-122"/>
                  <a:cs typeface="+mn-cs"/>
                </a:rPr>
                <a:t>The basic environment is  optimized.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5C32A8E8-01F1-45FD-859C-AB78270AF35D}"/>
              </a:ext>
            </a:extLst>
          </p:cNvPr>
          <p:cNvGrpSpPr/>
          <p:nvPr/>
        </p:nvGrpSpPr>
        <p:grpSpPr>
          <a:xfrm>
            <a:off x="7318218" y="4555468"/>
            <a:ext cx="4621531" cy="742950"/>
            <a:chOff x="6235935" y="3818597"/>
            <a:chExt cx="4621030" cy="647278"/>
          </a:xfrm>
        </p:grpSpPr>
        <p:sp>
          <p:nvSpPr>
            <p:cNvPr id="40" name="圆角矩形 17">
              <a:extLst>
                <a:ext uri="{FF2B5EF4-FFF2-40B4-BE49-F238E27FC236}">
                  <a16:creationId xmlns="" xmlns:a16="http://schemas.microsoft.com/office/drawing/2014/main" id="{66B85D86-1005-4178-B29C-96ACEEEB0BDA}"/>
                </a:ext>
              </a:extLst>
            </p:cNvPr>
            <p:cNvSpPr/>
            <p:nvPr/>
          </p:nvSpPr>
          <p:spPr>
            <a:xfrm>
              <a:off x="6235935" y="3842027"/>
              <a:ext cx="4032448" cy="576064"/>
            </a:xfrm>
            <a:prstGeom prst="roundRect">
              <a:avLst>
                <a:gd name="adj" fmla="val 11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04800" dist="203200" dir="78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文本框 21">
              <a:extLst>
                <a:ext uri="{FF2B5EF4-FFF2-40B4-BE49-F238E27FC236}">
                  <a16:creationId xmlns="" xmlns:a16="http://schemas.microsoft.com/office/drawing/2014/main" id="{6E66C704-5436-4745-BA62-68B24DF39F93}"/>
                </a:ext>
              </a:extLst>
            </p:cNvPr>
            <p:cNvSpPr txBox="1"/>
            <p:nvPr/>
          </p:nvSpPr>
          <p:spPr>
            <a:xfrm>
              <a:off x="6266412" y="3818597"/>
              <a:ext cx="4590553" cy="64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楷体" panose="02010609060101010101" charset="-122"/>
                  <a:cs typeface="+mn-cs"/>
                </a:rPr>
                <a:t>There is little difference in industry applications.</a:t>
              </a:r>
            </a:p>
          </p:txBody>
        </p:sp>
      </p:grpSp>
      <p:graphicFrame>
        <p:nvGraphicFramePr>
          <p:cNvPr id="42" name="表格 41">
            <a:extLst>
              <a:ext uri="{FF2B5EF4-FFF2-40B4-BE49-F238E27FC236}">
                <a16:creationId xmlns="" xmlns:a16="http://schemas.microsoft.com/office/drawing/2014/main" id="{20AA1C5F-FA73-4CE0-A0B0-9B340F5E3B9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53651102"/>
              </p:ext>
            </p:extLst>
          </p:nvPr>
        </p:nvGraphicFramePr>
        <p:xfrm>
          <a:off x="588855" y="3701941"/>
          <a:ext cx="5785485" cy="248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3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1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5615"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 dirty="0"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F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inancial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6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+mn-lt"/>
                        </a:rPr>
                        <a:t>Medical treatment</a:t>
                      </a:r>
                    </a:p>
                  </a:txBody>
                  <a:tcPr marL="121920" marR="121920" marT="60960" marB="6096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2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Government affairs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7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Education</a:t>
                      </a:r>
                    </a:p>
                  </a:txBody>
                  <a:tcPr marL="121920" marR="121920" marT="60960" marB="6096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3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Traffic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8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Tourism</a:t>
                      </a:r>
                    </a:p>
                  </a:txBody>
                  <a:tcPr marL="121920" marR="121920" marT="60960" marB="6096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4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Telecommunication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9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Industry</a:t>
                      </a:r>
                    </a:p>
                  </a:txBody>
                  <a:tcPr marL="121920" marR="121920" marT="60960" marB="6096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 dirty="0">
                          <a:latin typeface="+mn-lt"/>
                        </a:rPr>
                        <a:t>5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lt"/>
                        </a:rPr>
                        <a:t>Business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2000">
                          <a:latin typeface="+mn-lt"/>
                        </a:rPr>
                        <a:t>10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60"/>
                        </a:lnSpc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Agriculture</a:t>
                      </a:r>
                    </a:p>
                  </a:txBody>
                  <a:tcPr marL="121920" marR="121920" marT="60960" marB="6096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A01E86D6-6126-4678-B543-662A61C5F11C}"/>
              </a:ext>
            </a:extLst>
          </p:cNvPr>
          <p:cNvGrpSpPr/>
          <p:nvPr/>
        </p:nvGrpSpPr>
        <p:grpSpPr>
          <a:xfrm>
            <a:off x="7287526" y="5694459"/>
            <a:ext cx="4032673" cy="452120"/>
            <a:chOff x="6235935" y="2780928"/>
            <a:chExt cx="4032448" cy="576064"/>
          </a:xfrm>
        </p:grpSpPr>
        <p:sp>
          <p:nvSpPr>
            <p:cNvPr id="44" name="圆角矩形 22">
              <a:extLst>
                <a:ext uri="{FF2B5EF4-FFF2-40B4-BE49-F238E27FC236}">
                  <a16:creationId xmlns="" xmlns:a16="http://schemas.microsoft.com/office/drawing/2014/main" id="{620E60D3-1870-4358-A774-E7C44666F652}"/>
                </a:ext>
              </a:extLst>
            </p:cNvPr>
            <p:cNvSpPr/>
            <p:nvPr/>
          </p:nvSpPr>
          <p:spPr>
            <a:xfrm>
              <a:off x="6235935" y="2780928"/>
              <a:ext cx="4032448" cy="576064"/>
            </a:xfrm>
            <a:prstGeom prst="roundRect">
              <a:avLst>
                <a:gd name="adj" fmla="val 11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04800" dist="203200" dir="78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文本框 23">
              <a:extLst>
                <a:ext uri="{FF2B5EF4-FFF2-40B4-BE49-F238E27FC236}">
                  <a16:creationId xmlns="" xmlns:a16="http://schemas.microsoft.com/office/drawing/2014/main" id="{3C8285EB-90AD-4F53-9A39-B185A804DEFC}"/>
                </a:ext>
              </a:extLst>
            </p:cNvPr>
            <p:cNvSpPr txBox="1"/>
            <p:nvPr/>
          </p:nvSpPr>
          <p:spPr>
            <a:xfrm>
              <a:off x="6266499" y="2787332"/>
              <a:ext cx="3269527" cy="53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楷体" panose="02010609060101010101" charset="-122"/>
                  <a:cs typeface="+mn-cs"/>
                  <a:sym typeface="+mn-ea"/>
                </a:rPr>
                <a:t>Data collection has a gap.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893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2-2 Present status of Big Data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6B7AFCC-569C-40BF-A9B9-EBE96EC2F659}"/>
              </a:ext>
            </a:extLst>
          </p:cNvPr>
          <p:cNvSpPr/>
          <p:nvPr/>
        </p:nvSpPr>
        <p:spPr>
          <a:xfrm>
            <a:off x="1182980" y="1516200"/>
            <a:ext cx="699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58FCB"/>
                </a:solidFill>
                <a:latin typeface="+mn-ea"/>
              </a:rPr>
              <a:t>The strength of enterprise presents "Pyramid" shape</a:t>
            </a:r>
            <a:endParaRPr lang="zh-CN" altLang="en-US" sz="2000" b="1" dirty="0">
              <a:solidFill>
                <a:srgbClr val="358FCB"/>
              </a:solidFill>
              <a:latin typeface="+mn-ea"/>
            </a:endParaRPr>
          </a:p>
        </p:txBody>
      </p:sp>
      <p:sp>
        <p:nvSpPr>
          <p:cNvPr id="22" name="矩形: 圆角 16">
            <a:extLst>
              <a:ext uri="{FF2B5EF4-FFF2-40B4-BE49-F238E27FC236}">
                <a16:creationId xmlns="" xmlns:a16="http://schemas.microsoft.com/office/drawing/2014/main" id="{9AA42B5A-4125-42EE-AD86-3B1E68F96455}"/>
              </a:ext>
            </a:extLst>
          </p:cNvPr>
          <p:cNvSpPr/>
          <p:nvPr/>
        </p:nvSpPr>
        <p:spPr>
          <a:xfrm>
            <a:off x="4631877" y="2893600"/>
            <a:ext cx="2520280" cy="3380136"/>
          </a:xfrm>
          <a:prstGeom prst="roundRect">
            <a:avLst/>
          </a:prstGeom>
          <a:noFill/>
          <a:ln>
            <a:solidFill>
              <a:srgbClr val="41B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63D509F6-BDC1-474A-868A-84504486F77C}"/>
              </a:ext>
            </a:extLst>
          </p:cNvPr>
          <p:cNvSpPr/>
          <p:nvPr/>
        </p:nvSpPr>
        <p:spPr>
          <a:xfrm>
            <a:off x="5370191" y="2079425"/>
            <a:ext cx="1025313" cy="9956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rgbClr val="F2F2F2"/>
              </a:gs>
              <a:gs pos="90000">
                <a:srgbClr val="D9D9D9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57150">
            <a:gradFill flip="none" rotWithShape="1">
              <a:gsLst>
                <a:gs pos="27000">
                  <a:schemeClr val="bg1"/>
                </a:gs>
                <a:gs pos="69000">
                  <a:schemeClr val="bg1">
                    <a:lumMod val="85000"/>
                  </a:schemeClr>
                </a:gs>
                <a:gs pos="8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: 圆角 16">
            <a:extLst>
              <a:ext uri="{FF2B5EF4-FFF2-40B4-BE49-F238E27FC236}">
                <a16:creationId xmlns="" xmlns:a16="http://schemas.microsoft.com/office/drawing/2014/main" id="{7A9D96B7-8EE2-435E-991A-77F78E174C6B}"/>
              </a:ext>
            </a:extLst>
          </p:cNvPr>
          <p:cNvSpPr/>
          <p:nvPr/>
        </p:nvSpPr>
        <p:spPr>
          <a:xfrm>
            <a:off x="1182980" y="2893600"/>
            <a:ext cx="2520280" cy="3380136"/>
          </a:xfrm>
          <a:prstGeom prst="roundRect">
            <a:avLst/>
          </a:prstGeom>
          <a:noFill/>
          <a:ln>
            <a:solidFill>
              <a:srgbClr val="41B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DB35E7B8-3CFA-41FE-ABA6-F5B521092B7C}"/>
              </a:ext>
            </a:extLst>
          </p:cNvPr>
          <p:cNvSpPr/>
          <p:nvPr/>
        </p:nvSpPr>
        <p:spPr>
          <a:xfrm>
            <a:off x="1930184" y="2039420"/>
            <a:ext cx="1025313" cy="9956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rgbClr val="F2F2F2"/>
              </a:gs>
              <a:gs pos="90000">
                <a:srgbClr val="D9D9D9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57150">
            <a:gradFill flip="none" rotWithShape="1">
              <a:gsLst>
                <a:gs pos="27000">
                  <a:schemeClr val="bg1"/>
                </a:gs>
                <a:gs pos="69000">
                  <a:schemeClr val="bg1">
                    <a:lumMod val="85000"/>
                  </a:schemeClr>
                </a:gs>
                <a:gs pos="8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7E1BFB82-5092-43D3-B057-889BABB1B7FD}"/>
              </a:ext>
            </a:extLst>
          </p:cNvPr>
          <p:cNvSpPr/>
          <p:nvPr/>
        </p:nvSpPr>
        <p:spPr>
          <a:xfrm>
            <a:off x="2113771" y="2181353"/>
            <a:ext cx="711600" cy="711600"/>
          </a:xfrm>
          <a:prstGeom prst="ellipse">
            <a:avLst/>
          </a:prstGeom>
          <a:solidFill>
            <a:srgbClr val="41B1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E43BF691-FDA2-449C-B8BE-922C4485BC3D}"/>
              </a:ext>
            </a:extLst>
          </p:cNvPr>
          <p:cNvSpPr/>
          <p:nvPr/>
        </p:nvSpPr>
        <p:spPr>
          <a:xfrm>
            <a:off x="5535997" y="2181353"/>
            <a:ext cx="711600" cy="711600"/>
          </a:xfrm>
          <a:prstGeom prst="ellipse">
            <a:avLst/>
          </a:prstGeom>
          <a:solidFill>
            <a:srgbClr val="41B1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  <p:sp>
        <p:nvSpPr>
          <p:cNvPr id="28" name="矩形: 圆角 16">
            <a:extLst>
              <a:ext uri="{FF2B5EF4-FFF2-40B4-BE49-F238E27FC236}">
                <a16:creationId xmlns="" xmlns:a16="http://schemas.microsoft.com/office/drawing/2014/main" id="{E843C750-839E-4D00-AEA8-7FD887FD2409}"/>
              </a:ext>
            </a:extLst>
          </p:cNvPr>
          <p:cNvSpPr/>
          <p:nvPr/>
        </p:nvSpPr>
        <p:spPr>
          <a:xfrm>
            <a:off x="8198460" y="2892965"/>
            <a:ext cx="2520280" cy="3380136"/>
          </a:xfrm>
          <a:prstGeom prst="roundRect">
            <a:avLst/>
          </a:prstGeom>
          <a:noFill/>
          <a:ln>
            <a:solidFill>
              <a:srgbClr val="41B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A43EF46-C2BE-4D1A-9B42-B979ECFC5175}"/>
              </a:ext>
            </a:extLst>
          </p:cNvPr>
          <p:cNvSpPr/>
          <p:nvPr/>
        </p:nvSpPr>
        <p:spPr>
          <a:xfrm>
            <a:off x="8945664" y="2039843"/>
            <a:ext cx="1025313" cy="9956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rgbClr val="F2F2F2"/>
              </a:gs>
              <a:gs pos="90000">
                <a:srgbClr val="D9D9D9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57150">
            <a:gradFill flip="none" rotWithShape="1">
              <a:gsLst>
                <a:gs pos="27000">
                  <a:schemeClr val="bg1"/>
                </a:gs>
                <a:gs pos="69000">
                  <a:schemeClr val="bg1">
                    <a:lumMod val="85000"/>
                  </a:schemeClr>
                </a:gs>
                <a:gs pos="84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CCBC9674-B350-44DE-9768-C52B3B67B4DA}"/>
              </a:ext>
            </a:extLst>
          </p:cNvPr>
          <p:cNvSpPr/>
          <p:nvPr/>
        </p:nvSpPr>
        <p:spPr>
          <a:xfrm>
            <a:off x="9102792" y="2181141"/>
            <a:ext cx="711600" cy="711600"/>
          </a:xfrm>
          <a:prstGeom prst="ellipse">
            <a:avLst/>
          </a:prstGeom>
          <a:solidFill>
            <a:srgbClr val="41B1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FCB5E556-1558-4E29-9146-6867B41F9EE5}"/>
              </a:ext>
            </a:extLst>
          </p:cNvPr>
          <p:cNvSpPr txBox="1"/>
          <p:nvPr/>
        </p:nvSpPr>
        <p:spPr>
          <a:xfrm>
            <a:off x="1275641" y="3035100"/>
            <a:ext cx="226568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From the perspective of technology research and development, Chin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ese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 big data enterprises present a pattern of "corporate champion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leading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 and small and medium-sized enterprises as the main enterprises".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6FAE1A1-C20F-4840-BF29-4CED549C7287}"/>
              </a:ext>
            </a:extLst>
          </p:cNvPr>
          <p:cNvSpPr txBox="1"/>
          <p:nvPr/>
        </p:nvSpPr>
        <p:spPr>
          <a:xfrm>
            <a:off x="4790436" y="3075105"/>
            <a:ext cx="2361565" cy="3108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From the market point of view, big data companies in China showed a distribution pattern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that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the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main part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is smooth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and a small amount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is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outstanding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and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the overall industry showed a steady development trend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3E80589-B473-49B0-BC0E-16CE32B46F6B}"/>
              </a:ext>
            </a:extLst>
          </p:cNvPr>
          <p:cNvSpPr txBox="1"/>
          <p:nvPr/>
        </p:nvSpPr>
        <p:spPr>
          <a:xfrm>
            <a:off x="8307701" y="3075105"/>
            <a:ext cx="241103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According to the application of large data technology, China focused on six major industrial sectors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of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data collection, data storage, data preprocessing, data analysis, data visualization, data flow .</a:t>
            </a:r>
          </a:p>
        </p:txBody>
      </p:sp>
    </p:spTree>
    <p:extLst>
      <p:ext uri="{BB962C8B-B14F-4D97-AF65-F5344CB8AC3E}">
        <p14:creationId xmlns="" xmlns:p14="http://schemas.microsoft.com/office/powerpoint/2010/main" val="5255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 bldLvl="0" animBg="1"/>
      <p:bldP spid="26" grpId="0" bldLvl="0" animBg="1"/>
      <p:bldP spid="27" grpId="0" bldLvl="0" animBg="1"/>
      <p:bldP spid="28" grpId="0" bldLvl="0" animBg="1"/>
      <p:bldP spid="3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2-3 Developing focus and strategies</a:t>
            </a:r>
          </a:p>
          <a:p>
            <a:endParaRPr lang="en-US" altLang="zh-CN" sz="2800" b="1" dirty="0">
              <a:solidFill>
                <a:srgbClr val="125BA9"/>
              </a:solidFill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061455E-DAF8-46BA-86F6-6672B7D98AF1}"/>
              </a:ext>
            </a:extLst>
          </p:cNvPr>
          <p:cNvSpPr/>
          <p:nvPr/>
        </p:nvSpPr>
        <p:spPr>
          <a:xfrm>
            <a:off x="-9313" y="6904894"/>
            <a:ext cx="12211051" cy="313267"/>
          </a:xfrm>
          <a:prstGeom prst="rect">
            <a:avLst/>
          </a:prstGeom>
          <a:gradFill>
            <a:gsLst>
              <a:gs pos="0">
                <a:schemeClr val="bg1"/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2">
            <a:extLst>
              <a:ext uri="{FF2B5EF4-FFF2-40B4-BE49-F238E27FC236}">
                <a16:creationId xmlns="" xmlns:a16="http://schemas.microsoft.com/office/drawing/2014/main" id="{2E799694-B3B6-41C0-97B5-563AB579DF19}"/>
              </a:ext>
            </a:extLst>
          </p:cNvPr>
          <p:cNvSpPr/>
          <p:nvPr/>
        </p:nvSpPr>
        <p:spPr>
          <a:xfrm>
            <a:off x="2710478" y="1513109"/>
            <a:ext cx="6798310" cy="383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+mn-cs"/>
              </a:rPr>
              <a:t>Summary of work in 2016 and outlook for 2017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8C394E60-191D-4F4F-942D-AE98DDE5DFE2}"/>
              </a:ext>
            </a:extLst>
          </p:cNvPr>
          <p:cNvSpPr/>
          <p:nvPr/>
        </p:nvSpPr>
        <p:spPr>
          <a:xfrm>
            <a:off x="1155363" y="2636424"/>
            <a:ext cx="1412240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Industrial scale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A42E0625-D336-42B9-87D7-7CF9343F6D49}"/>
              </a:ext>
            </a:extLst>
          </p:cNvPr>
          <p:cNvSpPr/>
          <p:nvPr/>
        </p:nvSpPr>
        <p:spPr>
          <a:xfrm>
            <a:off x="2872403" y="2628169"/>
            <a:ext cx="1319530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DFF681C6-007B-4E07-B1D9-6736B60C261E}"/>
              </a:ext>
            </a:extLst>
          </p:cNvPr>
          <p:cNvSpPr/>
          <p:nvPr/>
        </p:nvSpPr>
        <p:spPr>
          <a:xfrm>
            <a:off x="9798348" y="2601499"/>
            <a:ext cx="1306195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86485A79-F750-473A-BF5F-5151600DF94E}"/>
              </a:ext>
            </a:extLst>
          </p:cNvPr>
          <p:cNvSpPr/>
          <p:nvPr/>
        </p:nvSpPr>
        <p:spPr>
          <a:xfrm>
            <a:off x="8081308" y="2628169"/>
            <a:ext cx="1306195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DCCA48B9-658F-4A14-BDDD-DAFC68FA6044}"/>
              </a:ext>
            </a:extLst>
          </p:cNvPr>
          <p:cNvSpPr/>
          <p:nvPr/>
        </p:nvSpPr>
        <p:spPr>
          <a:xfrm>
            <a:off x="6354108" y="2637694"/>
            <a:ext cx="1316990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0AF7E95B-DB9F-428B-AA7D-7D4AEE4438BF}"/>
              </a:ext>
            </a:extLst>
          </p:cNvPr>
          <p:cNvSpPr/>
          <p:nvPr/>
        </p:nvSpPr>
        <p:spPr>
          <a:xfrm>
            <a:off x="4619288" y="2628169"/>
            <a:ext cx="1306830" cy="672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D0234DF-DE7D-4D4C-95B2-C86570DEBAA2}"/>
              </a:ext>
            </a:extLst>
          </p:cNvPr>
          <p:cNvSpPr txBox="1"/>
          <p:nvPr/>
        </p:nvSpPr>
        <p:spPr>
          <a:xfrm>
            <a:off x="1034241" y="3505928"/>
            <a:ext cx="1426570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market size 310 billion yuan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407C992-5666-4C75-9786-BA360905343E}"/>
              </a:ext>
            </a:extLst>
          </p:cNvPr>
          <p:cNvSpPr txBox="1"/>
          <p:nvPr/>
        </p:nvSpPr>
        <p:spPr>
          <a:xfrm>
            <a:off x="1165090" y="4796713"/>
            <a:ext cx="149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the scale is expected to reach 410 billion yuan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795EB6B-4872-4A33-BCCA-8AEA3B5C9E3E}"/>
              </a:ext>
            </a:extLst>
          </p:cNvPr>
          <p:cNvSpPr txBox="1"/>
          <p:nvPr/>
        </p:nvSpPr>
        <p:spPr>
          <a:xfrm>
            <a:off x="2604770" y="3446627"/>
            <a:ext cx="1880235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8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big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 data comprehensive experimental zones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B5975B4-DDCC-41AC-A84B-01B199D96B27}"/>
              </a:ext>
            </a:extLst>
          </p:cNvPr>
          <p:cNvSpPr txBox="1"/>
          <p:nvPr/>
        </p:nvSpPr>
        <p:spPr>
          <a:xfrm>
            <a:off x="4331635" y="3441211"/>
            <a:ext cx="177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technological integration and innovation has made important progress.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357520A-074B-4962-871A-7B3055BB2678}"/>
              </a:ext>
            </a:extLst>
          </p:cNvPr>
          <p:cNvSpPr txBox="1"/>
          <p:nvPr/>
        </p:nvSpPr>
        <p:spPr>
          <a:xfrm>
            <a:off x="6059561" y="3446672"/>
            <a:ext cx="201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support intelligent manufacturing and industrial transformation and upgrading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DB610E3-9458-4A89-8AEB-67882BB13D29}"/>
              </a:ext>
            </a:extLst>
          </p:cNvPr>
          <p:cNvSpPr txBox="1"/>
          <p:nvPr/>
        </p:nvSpPr>
        <p:spPr>
          <a:xfrm>
            <a:off x="8182297" y="3495653"/>
            <a:ext cx="1487593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provides basic data resources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308D8D3-F0A3-4915-9D15-E24ECC80253E}"/>
              </a:ext>
            </a:extLst>
          </p:cNvPr>
          <p:cNvSpPr txBox="1"/>
          <p:nvPr/>
        </p:nvSpPr>
        <p:spPr>
          <a:xfrm>
            <a:off x="9908938" y="3358419"/>
            <a:ext cx="1991708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promote the development of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big data security innovation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94E34B3-D3E5-4A0A-8756-F77824C5D106}"/>
              </a:ext>
            </a:extLst>
          </p:cNvPr>
          <p:cNvSpPr txBox="1"/>
          <p:nvPr/>
        </p:nvSpPr>
        <p:spPr>
          <a:xfrm>
            <a:off x="2578821" y="4813858"/>
            <a:ext cx="1867747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industrial agglomeration areas promote the formation of local characteristics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C64843EA-6CBC-4E90-8C8F-C423E9C92594}"/>
              </a:ext>
            </a:extLst>
          </p:cNvPr>
          <p:cNvSpPr txBox="1"/>
          <p:nvPr/>
        </p:nvSpPr>
        <p:spPr>
          <a:xfrm>
            <a:off x="4305759" y="4736071"/>
            <a:ext cx="1722755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cloud computing, artificial intelligence and other new technical areas will be more closely linked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80E4AB8-CC26-42C0-821D-03BDC88CFA4E}"/>
              </a:ext>
            </a:extLst>
          </p:cNvPr>
          <p:cNvSpPr txBox="1"/>
          <p:nvPr/>
        </p:nvSpPr>
        <p:spPr>
          <a:xfrm>
            <a:off x="6024533" y="4826619"/>
            <a:ext cx="208463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Establish industrial big data center and implement the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demonstration project of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industrial big data application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F757386A-7F7A-4D36-BEBC-CD984C8266CD}"/>
              </a:ext>
            </a:extLst>
          </p:cNvPr>
          <p:cNvSpPr txBox="1"/>
          <p:nvPr/>
        </p:nvSpPr>
        <p:spPr>
          <a:xfrm>
            <a:off x="8152613" y="4826619"/>
            <a:ext cx="1713230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improve  the administrative efficiency for government and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optimize  the means for social governance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3A74A04C-C813-48D7-9503-D396DC37C960}"/>
              </a:ext>
            </a:extLst>
          </p:cNvPr>
          <p:cNvSpPr txBox="1"/>
          <p:nvPr/>
        </p:nvSpPr>
        <p:spPr>
          <a:xfrm>
            <a:off x="9908938" y="4802227"/>
            <a:ext cx="2168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</a:rPr>
              <a:t>increase investment in data security technology, products and services, and promote bilateral, regional and cross-border data flow cooperation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楷体" panose="02010609060101010101" charset="-122"/>
              <a:cs typeface="+mn-cs"/>
            </a:endParaRPr>
          </a:p>
        </p:txBody>
      </p:sp>
      <p:sp>
        <p:nvSpPr>
          <p:cNvPr id="33" name="圆角矩形 47">
            <a:extLst>
              <a:ext uri="{FF2B5EF4-FFF2-40B4-BE49-F238E27FC236}">
                <a16:creationId xmlns="" xmlns:a16="http://schemas.microsoft.com/office/drawing/2014/main" id="{788BBB44-4A35-4A8B-8DEF-079CB4818D66}"/>
              </a:ext>
            </a:extLst>
          </p:cNvPr>
          <p:cNvSpPr/>
          <p:nvPr/>
        </p:nvSpPr>
        <p:spPr>
          <a:xfrm>
            <a:off x="143859" y="3121585"/>
            <a:ext cx="1036320" cy="325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2016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圆角矩形 48">
            <a:extLst>
              <a:ext uri="{FF2B5EF4-FFF2-40B4-BE49-F238E27FC236}">
                <a16:creationId xmlns="" xmlns:a16="http://schemas.microsoft.com/office/drawing/2014/main" id="{7A65DE9B-0716-46F8-8A3F-34F7DCB0996D}"/>
              </a:ext>
            </a:extLst>
          </p:cNvPr>
          <p:cNvSpPr/>
          <p:nvPr/>
        </p:nvSpPr>
        <p:spPr>
          <a:xfrm>
            <a:off x="170268" y="4470746"/>
            <a:ext cx="1036320" cy="3259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2017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下箭头 49">
            <a:extLst>
              <a:ext uri="{FF2B5EF4-FFF2-40B4-BE49-F238E27FC236}">
                <a16:creationId xmlns="" xmlns:a16="http://schemas.microsoft.com/office/drawing/2014/main" id="{F2E07766-CD12-4453-95AC-1586801915D3}"/>
              </a:ext>
            </a:extLst>
          </p:cNvPr>
          <p:cNvSpPr/>
          <p:nvPr/>
        </p:nvSpPr>
        <p:spPr>
          <a:xfrm>
            <a:off x="560013" y="3462523"/>
            <a:ext cx="101600" cy="100397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6" name="肘形连接符 53">
            <a:extLst>
              <a:ext uri="{FF2B5EF4-FFF2-40B4-BE49-F238E27FC236}">
                <a16:creationId xmlns="" xmlns:a16="http://schemas.microsoft.com/office/drawing/2014/main" id="{B28DCAF8-0276-45F1-836D-C287805F66C4}"/>
              </a:ext>
            </a:extLst>
          </p:cNvPr>
          <p:cNvCxnSpPr/>
          <p:nvPr/>
        </p:nvCxnSpPr>
        <p:spPr>
          <a:xfrm rot="5400000">
            <a:off x="3602224" y="142462"/>
            <a:ext cx="739775" cy="4248150"/>
          </a:xfrm>
          <a:prstGeom prst="bentConnector3">
            <a:avLst>
              <a:gd name="adj1" fmla="val 448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54">
            <a:extLst>
              <a:ext uri="{FF2B5EF4-FFF2-40B4-BE49-F238E27FC236}">
                <a16:creationId xmlns="" xmlns:a16="http://schemas.microsoft.com/office/drawing/2014/main" id="{120916CB-D97A-4407-9926-D6A7B73B4684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 rot="5400000">
            <a:off x="4455141" y="973677"/>
            <a:ext cx="731520" cy="2577465"/>
          </a:xfrm>
          <a:prstGeom prst="bentConnector3">
            <a:avLst>
              <a:gd name="adj1" fmla="val 447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56">
            <a:extLst>
              <a:ext uri="{FF2B5EF4-FFF2-40B4-BE49-F238E27FC236}">
                <a16:creationId xmlns="" xmlns:a16="http://schemas.microsoft.com/office/drawing/2014/main" id="{C87C315D-43C5-48B4-B584-6E25A4DCCD88}"/>
              </a:ext>
            </a:extLst>
          </p:cNvPr>
          <p:cNvCxnSpPr>
            <a:stCxn id="13" idx="2"/>
            <a:endCxn id="19" idx="0"/>
          </p:cNvCxnSpPr>
          <p:nvPr/>
        </p:nvCxnSpPr>
        <p:spPr>
          <a:xfrm rot="5400000">
            <a:off x="5325408" y="1843944"/>
            <a:ext cx="731520" cy="836930"/>
          </a:xfrm>
          <a:prstGeom prst="bentConnector3">
            <a:avLst>
              <a:gd name="adj1" fmla="val 46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58">
            <a:extLst>
              <a:ext uri="{FF2B5EF4-FFF2-40B4-BE49-F238E27FC236}">
                <a16:creationId xmlns="" xmlns:a16="http://schemas.microsoft.com/office/drawing/2014/main" id="{6AE395ED-5704-41A4-8A75-0492231158E9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rot="5400000" flipV="1">
            <a:off x="7056418" y="949864"/>
            <a:ext cx="731520" cy="2625090"/>
          </a:xfrm>
          <a:prstGeom prst="bentConnector3">
            <a:avLst>
              <a:gd name="adj1" fmla="val 46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59">
            <a:extLst>
              <a:ext uri="{FF2B5EF4-FFF2-40B4-BE49-F238E27FC236}">
                <a16:creationId xmlns="" xmlns:a16="http://schemas.microsoft.com/office/drawing/2014/main" id="{0A441367-7192-446C-9A10-17B5DE3454BD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 rot="5400000" flipV="1">
            <a:off x="7928273" y="78009"/>
            <a:ext cx="704850" cy="43421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4011C0B7-78C8-4C97-8687-2C3C37BDED13}"/>
              </a:ext>
            </a:extLst>
          </p:cNvPr>
          <p:cNvSpPr txBox="1"/>
          <p:nvPr/>
        </p:nvSpPr>
        <p:spPr>
          <a:xfrm>
            <a:off x="2817158" y="2637694"/>
            <a:ext cx="16294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Industrial agglomeration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48686F67-92C7-4105-9089-4D2D8762FC35}"/>
              </a:ext>
            </a:extLst>
          </p:cNvPr>
          <p:cNvSpPr txBox="1"/>
          <p:nvPr/>
        </p:nvSpPr>
        <p:spPr>
          <a:xfrm>
            <a:off x="4629541" y="2692304"/>
            <a:ext cx="14300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Technological innovation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E934E8D8-0787-4217-A079-DD5754F9AC0D}"/>
              </a:ext>
            </a:extLst>
          </p:cNvPr>
          <p:cNvSpPr txBox="1"/>
          <p:nvPr/>
        </p:nvSpPr>
        <p:spPr>
          <a:xfrm>
            <a:off x="6324487" y="2666045"/>
            <a:ext cx="14300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Industrial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big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data</a:t>
            </a:r>
          </a:p>
        </p:txBody>
      </p:sp>
      <p:cxnSp>
        <p:nvCxnSpPr>
          <p:cNvPr id="44" name="肘形连接符 50">
            <a:extLst>
              <a:ext uri="{FF2B5EF4-FFF2-40B4-BE49-F238E27FC236}">
                <a16:creationId xmlns="" xmlns:a16="http://schemas.microsoft.com/office/drawing/2014/main" id="{2E42C510-6D93-406C-AB97-6B5C14587EC1}"/>
              </a:ext>
            </a:extLst>
          </p:cNvPr>
          <p:cNvCxnSpPr/>
          <p:nvPr/>
        </p:nvCxnSpPr>
        <p:spPr>
          <a:xfrm rot="5400000" flipV="1">
            <a:off x="6208693" y="1810924"/>
            <a:ext cx="704850" cy="902970"/>
          </a:xfrm>
          <a:prstGeom prst="bentConnector3">
            <a:avLst>
              <a:gd name="adj1" fmla="val 459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45CF90EF-7BAC-4068-A87F-0452D3BDD1FE}"/>
              </a:ext>
            </a:extLst>
          </p:cNvPr>
          <p:cNvSpPr txBox="1"/>
          <p:nvPr/>
        </p:nvSpPr>
        <p:spPr>
          <a:xfrm>
            <a:off x="7682593" y="2628169"/>
            <a:ext cx="210426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Big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data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Government affairs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8C9419-896F-4658-A05D-6F8F6EAF4F50}"/>
              </a:ext>
            </a:extLst>
          </p:cNvPr>
          <p:cNvSpPr txBox="1"/>
          <p:nvPr/>
        </p:nvSpPr>
        <p:spPr>
          <a:xfrm>
            <a:off x="9764805" y="2610800"/>
            <a:ext cx="14300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Data flow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and security</a:t>
            </a:r>
          </a:p>
        </p:txBody>
      </p:sp>
    </p:spTree>
    <p:extLst>
      <p:ext uri="{BB962C8B-B14F-4D97-AF65-F5344CB8AC3E}">
        <p14:creationId xmlns="" xmlns:p14="http://schemas.microsoft.com/office/powerpoint/2010/main" val="378254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2">
            <a:extLst>
              <a:ext uri="{FF2B5EF4-FFF2-40B4-BE49-F238E27FC236}">
                <a16:creationId xmlns="" xmlns:a16="http://schemas.microsoft.com/office/drawing/2014/main" id="{5F07950E-FDDC-4FE5-A383-43860E3C60DA}"/>
              </a:ext>
            </a:extLst>
          </p:cNvPr>
          <p:cNvSpPr/>
          <p:nvPr/>
        </p:nvSpPr>
        <p:spPr>
          <a:xfrm>
            <a:off x="1014380" y="3028088"/>
            <a:ext cx="643899" cy="644066"/>
          </a:xfrm>
          <a:prstGeom prst="ellipse">
            <a:avLst/>
          </a:prstGeom>
          <a:solidFill>
            <a:srgbClr val="125B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8" name="Oval 15">
            <a:extLst>
              <a:ext uri="{FF2B5EF4-FFF2-40B4-BE49-F238E27FC236}">
                <a16:creationId xmlns="" xmlns:a16="http://schemas.microsoft.com/office/drawing/2014/main" id="{B5C15865-3D74-40AE-9DCF-0C11FE8E9D52}"/>
              </a:ext>
            </a:extLst>
          </p:cNvPr>
          <p:cNvSpPr/>
          <p:nvPr/>
        </p:nvSpPr>
        <p:spPr>
          <a:xfrm>
            <a:off x="1018786" y="4539023"/>
            <a:ext cx="643899" cy="644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12" name="Oval 30">
            <a:extLst>
              <a:ext uri="{FF2B5EF4-FFF2-40B4-BE49-F238E27FC236}">
                <a16:creationId xmlns="" xmlns:a16="http://schemas.microsoft.com/office/drawing/2014/main" id="{AC327E65-3B1F-49CF-AB54-6ED566C6467C}"/>
              </a:ext>
            </a:extLst>
          </p:cNvPr>
          <p:cNvSpPr/>
          <p:nvPr/>
        </p:nvSpPr>
        <p:spPr>
          <a:xfrm>
            <a:off x="1014380" y="1594073"/>
            <a:ext cx="643899" cy="644066"/>
          </a:xfrm>
          <a:prstGeom prst="ellipse">
            <a:avLst/>
          </a:prstGeom>
          <a:solidFill>
            <a:srgbClr val="ED6D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13" name="TextBox 32">
            <a:extLst>
              <a:ext uri="{FF2B5EF4-FFF2-40B4-BE49-F238E27FC236}">
                <a16:creationId xmlns="" xmlns:a16="http://schemas.microsoft.com/office/drawing/2014/main" id="{2AE4B372-3CE7-4C52-93BA-AE5FB00A6847}"/>
              </a:ext>
            </a:extLst>
          </p:cNvPr>
          <p:cNvSpPr txBox="1"/>
          <p:nvPr/>
        </p:nvSpPr>
        <p:spPr>
          <a:xfrm>
            <a:off x="1573772" y="1572049"/>
            <a:ext cx="10618228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1 Brief Introduction of China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="" xmlns:a16="http://schemas.microsoft.com/office/drawing/2014/main" id="{7DB7A171-C3DB-469B-8325-00B5A4B30991}"/>
              </a:ext>
            </a:extLst>
          </p:cNvPr>
          <p:cNvSpPr txBox="1"/>
          <p:nvPr/>
        </p:nvSpPr>
        <p:spPr>
          <a:xfrm>
            <a:off x="1543033" y="3012744"/>
            <a:ext cx="9502610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2 Big Data in China</a:t>
            </a:r>
            <a:endParaRPr lang="en-US" altLang="zh-CN" sz="3200" b="1" dirty="0">
              <a:latin typeface="微软雅黑" pitchFamily="34" charset="-122"/>
              <a:ea typeface="微软雅黑" pitchFamily="34" charset="-122"/>
              <a:cs typeface="Lato Regular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="" xmlns:a16="http://schemas.microsoft.com/office/drawing/2014/main" id="{27FFB89C-118A-4CBB-8A43-D2960DEB8568}"/>
              </a:ext>
            </a:extLst>
          </p:cNvPr>
          <p:cNvSpPr txBox="1"/>
          <p:nvPr/>
        </p:nvSpPr>
        <p:spPr>
          <a:xfrm>
            <a:off x="1573772" y="4539023"/>
            <a:ext cx="8706708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3 Other Sharing of Big Data</a:t>
            </a:r>
            <a:endParaRPr lang="en-US" altLang="zh-CN" sz="3200" b="1" dirty="0"/>
          </a:p>
        </p:txBody>
      </p:sp>
      <p:sp>
        <p:nvSpPr>
          <p:cNvPr id="20" name="AutoShape 29">
            <a:extLst>
              <a:ext uri="{FF2B5EF4-FFF2-40B4-BE49-F238E27FC236}">
                <a16:creationId xmlns="" xmlns:a16="http://schemas.microsoft.com/office/drawing/2014/main" id="{E41F4BCB-8827-4E3C-940E-741C5FCEF607}"/>
              </a:ext>
            </a:extLst>
          </p:cNvPr>
          <p:cNvSpPr>
            <a:spLocks/>
          </p:cNvSpPr>
          <p:nvPr/>
        </p:nvSpPr>
        <p:spPr bwMode="auto">
          <a:xfrm>
            <a:off x="1203506" y="1789182"/>
            <a:ext cx="296455" cy="29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115">
            <a:extLst>
              <a:ext uri="{FF2B5EF4-FFF2-40B4-BE49-F238E27FC236}">
                <a16:creationId xmlns="" xmlns:a16="http://schemas.microsoft.com/office/drawing/2014/main" id="{8792AAB6-55F0-42C8-8FF3-9E80881DD3CF}"/>
              </a:ext>
            </a:extLst>
          </p:cNvPr>
          <p:cNvSpPr>
            <a:spLocks/>
          </p:cNvSpPr>
          <p:nvPr/>
        </p:nvSpPr>
        <p:spPr bwMode="auto">
          <a:xfrm>
            <a:off x="1218129" y="3188233"/>
            <a:ext cx="287366" cy="3161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" name="Freeform 78">
            <a:extLst>
              <a:ext uri="{FF2B5EF4-FFF2-40B4-BE49-F238E27FC236}">
                <a16:creationId xmlns="" xmlns:a16="http://schemas.microsoft.com/office/drawing/2014/main" id="{E14B4E38-A832-4948-B541-89C309347F6B}"/>
              </a:ext>
            </a:extLst>
          </p:cNvPr>
          <p:cNvSpPr>
            <a:spLocks noEditPoints="1"/>
          </p:cNvSpPr>
          <p:nvPr/>
        </p:nvSpPr>
        <p:spPr bwMode="auto">
          <a:xfrm>
            <a:off x="1188204" y="4699990"/>
            <a:ext cx="337244" cy="32728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7455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4 Experience sharing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E437001-2F23-46C1-8054-0E0407CC4AA5}"/>
              </a:ext>
            </a:extLst>
          </p:cNvPr>
          <p:cNvSpPr/>
          <p:nvPr/>
        </p:nvSpPr>
        <p:spPr>
          <a:xfrm>
            <a:off x="807297" y="1591393"/>
            <a:ext cx="10783147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+mn-cs"/>
              </a:rPr>
              <a:t>Grasp the trend, seize the opportunity and accelerate the development of big data in Shanghai, mainly includ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+mn-cs"/>
              </a:rPr>
              <a:t>ed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+mn-cs"/>
              </a:rPr>
              <a:t> the following points: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9AA9ABE-B01B-4262-A1B5-8AF9D5F4C3EB}"/>
              </a:ext>
            </a:extLst>
          </p:cNvPr>
          <p:cNvGrpSpPr/>
          <p:nvPr/>
        </p:nvGrpSpPr>
        <p:grpSpPr>
          <a:xfrm>
            <a:off x="4255257" y="5160737"/>
            <a:ext cx="1053212" cy="1072731"/>
            <a:chOff x="1649517" y="4805265"/>
            <a:chExt cx="1053212" cy="1072730"/>
          </a:xfrm>
        </p:grpSpPr>
        <p:sp>
          <p:nvSpPr>
            <p:cNvPr id="14" name="泪滴形 13">
              <a:extLst>
                <a:ext uri="{FF2B5EF4-FFF2-40B4-BE49-F238E27FC236}">
                  <a16:creationId xmlns="" xmlns:a16="http://schemas.microsoft.com/office/drawing/2014/main" id="{EB5EC622-8A6A-4A59-BDA6-3CF0C090FC5E}"/>
                </a:ext>
              </a:extLst>
            </p:cNvPr>
            <p:cNvSpPr/>
            <p:nvPr/>
          </p:nvSpPr>
          <p:spPr>
            <a:xfrm rot="2664818">
              <a:off x="1649517" y="4805265"/>
              <a:ext cx="1053212" cy="1072730"/>
            </a:xfrm>
            <a:prstGeom prst="teardrop">
              <a:avLst>
                <a:gd name="adj" fmla="val 118917"/>
              </a:avLst>
            </a:prstGeom>
            <a:solidFill>
              <a:srgbClr val="41B1E1"/>
            </a:solidFill>
            <a:ln>
              <a:noFill/>
            </a:ln>
            <a:effectLst>
              <a:outerShdw blurRad="304800" dist="203200" dir="780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F0BA5B64-9BC4-4653-814E-9C19FE53CA98}"/>
                </a:ext>
              </a:extLst>
            </p:cNvPr>
            <p:cNvSpPr txBox="1"/>
            <p:nvPr/>
          </p:nvSpPr>
          <p:spPr>
            <a:xfrm>
              <a:off x="1919536" y="5025370"/>
              <a:ext cx="480695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24A8447D-AC1A-4BC0-8371-9E03F3FF0618}"/>
              </a:ext>
            </a:extLst>
          </p:cNvPr>
          <p:cNvGrpSpPr/>
          <p:nvPr/>
        </p:nvGrpSpPr>
        <p:grpSpPr>
          <a:xfrm>
            <a:off x="2513459" y="3656693"/>
            <a:ext cx="1053212" cy="1072731"/>
            <a:chOff x="4241805" y="3123421"/>
            <a:chExt cx="1053212" cy="1072730"/>
          </a:xfrm>
        </p:grpSpPr>
        <p:sp>
          <p:nvSpPr>
            <p:cNvPr id="17" name="泪滴形 16">
              <a:extLst>
                <a:ext uri="{FF2B5EF4-FFF2-40B4-BE49-F238E27FC236}">
                  <a16:creationId xmlns="" xmlns:a16="http://schemas.microsoft.com/office/drawing/2014/main" id="{DFF97EFA-93D3-4784-89A9-DA2215EB5948}"/>
                </a:ext>
              </a:extLst>
            </p:cNvPr>
            <p:cNvSpPr/>
            <p:nvPr/>
          </p:nvSpPr>
          <p:spPr>
            <a:xfrm rot="2664818">
              <a:off x="4241805" y="3123421"/>
              <a:ext cx="1053212" cy="1072730"/>
            </a:xfrm>
            <a:prstGeom prst="teardrop">
              <a:avLst>
                <a:gd name="adj" fmla="val 118917"/>
              </a:avLst>
            </a:prstGeom>
            <a:solidFill>
              <a:srgbClr val="41B1E1"/>
            </a:solidFill>
            <a:ln>
              <a:noFill/>
            </a:ln>
            <a:effectLst>
              <a:outerShdw blurRad="304800" dist="203200" dir="780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2AEFEDB3-1AB7-4FA3-AB34-1BEB0E1EE2C8}"/>
                </a:ext>
              </a:extLst>
            </p:cNvPr>
            <p:cNvSpPr txBox="1"/>
            <p:nvPr/>
          </p:nvSpPr>
          <p:spPr>
            <a:xfrm>
              <a:off x="4518182" y="3335452"/>
              <a:ext cx="480695" cy="7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1E39F07-3372-4FF9-A19D-2CEAFDD96258}"/>
              </a:ext>
            </a:extLst>
          </p:cNvPr>
          <p:cNvGrpSpPr/>
          <p:nvPr/>
        </p:nvGrpSpPr>
        <p:grpSpPr>
          <a:xfrm>
            <a:off x="799340" y="2406681"/>
            <a:ext cx="1053212" cy="1072731"/>
            <a:chOff x="6032887" y="1400969"/>
            <a:chExt cx="1053212" cy="1072730"/>
          </a:xfrm>
          <a:solidFill>
            <a:srgbClr val="41B1E1"/>
          </a:solidFill>
        </p:grpSpPr>
        <p:sp>
          <p:nvSpPr>
            <p:cNvPr id="20" name="泪滴形 19">
              <a:extLst>
                <a:ext uri="{FF2B5EF4-FFF2-40B4-BE49-F238E27FC236}">
                  <a16:creationId xmlns="" xmlns:a16="http://schemas.microsoft.com/office/drawing/2014/main" id="{C18EB132-1825-4915-AEF3-37ABCC55027E}"/>
                </a:ext>
              </a:extLst>
            </p:cNvPr>
            <p:cNvSpPr/>
            <p:nvPr/>
          </p:nvSpPr>
          <p:spPr>
            <a:xfrm rot="2664818">
              <a:off x="6032887" y="1400969"/>
              <a:ext cx="1053212" cy="1072730"/>
            </a:xfrm>
            <a:prstGeom prst="teardrop">
              <a:avLst>
                <a:gd name="adj" fmla="val 118917"/>
              </a:avLst>
            </a:prstGeom>
            <a:grpFill/>
            <a:ln>
              <a:noFill/>
            </a:ln>
            <a:effectLst>
              <a:outerShdw blurRad="304800" dist="203200" dir="780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0C2D786A-4AF8-4F8E-863D-9D7F90726B2C}"/>
                </a:ext>
              </a:extLst>
            </p:cNvPr>
            <p:cNvSpPr txBox="1"/>
            <p:nvPr/>
          </p:nvSpPr>
          <p:spPr>
            <a:xfrm>
              <a:off x="6309264" y="1569561"/>
              <a:ext cx="480695" cy="743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94D5EC0-73FF-4479-9D21-27BB8E8BAF3F}"/>
              </a:ext>
            </a:extLst>
          </p:cNvPr>
          <p:cNvSpPr txBox="1"/>
          <p:nvPr/>
        </p:nvSpPr>
        <p:spPr>
          <a:xfrm>
            <a:off x="2440214" y="2682849"/>
            <a:ext cx="8199544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Stimulate market vitality, build innovative ecology of big data industry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28108718-DC3A-4AEC-8956-16AE224EC57C}"/>
              </a:ext>
            </a:extLst>
          </p:cNvPr>
          <p:cNvSpPr txBox="1"/>
          <p:nvPr/>
        </p:nvSpPr>
        <p:spPr>
          <a:xfrm>
            <a:off x="3836035" y="3868715"/>
            <a:ext cx="716365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Deepen the application of social governance, boost the construction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of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Shanghai international metropolis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26A95A9D-CD99-4642-9991-4982C7C3C89A}"/>
              </a:ext>
            </a:extLst>
          </p:cNvPr>
          <p:cNvSpPr txBox="1"/>
          <p:nvPr/>
        </p:nvSpPr>
        <p:spPr>
          <a:xfrm>
            <a:off x="5573395" y="5440340"/>
            <a:ext cx="616458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楷体" panose="02010609060101010101" charset="-122"/>
                <a:cs typeface="+mn-cs"/>
                <a:sym typeface="+mn-ea"/>
              </a:rPr>
              <a:t>Promote the opening, circulation and sharing of data resources</a:t>
            </a:r>
          </a:p>
        </p:txBody>
      </p:sp>
    </p:spTree>
    <p:extLst>
      <p:ext uri="{BB962C8B-B14F-4D97-AF65-F5344CB8AC3E}">
        <p14:creationId xmlns="" xmlns:p14="http://schemas.microsoft.com/office/powerpoint/2010/main" val="22742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5">
            <a:extLst>
              <a:ext uri="{FF2B5EF4-FFF2-40B4-BE49-F238E27FC236}">
                <a16:creationId xmlns="" xmlns:a16="http://schemas.microsoft.com/office/drawing/2014/main" id="{F24A1F3C-46AF-434C-B81A-ED4103DDD7E8}"/>
              </a:ext>
            </a:extLst>
          </p:cNvPr>
          <p:cNvSpPr/>
          <p:nvPr/>
        </p:nvSpPr>
        <p:spPr>
          <a:xfrm>
            <a:off x="2622501" y="2639884"/>
            <a:ext cx="643899" cy="644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8" name="TextBox 35">
            <a:extLst>
              <a:ext uri="{FF2B5EF4-FFF2-40B4-BE49-F238E27FC236}">
                <a16:creationId xmlns="" xmlns:a16="http://schemas.microsoft.com/office/drawing/2014/main" id="{EE9E5D5C-EDBB-48F9-9D2D-9596DD18593B}"/>
              </a:ext>
            </a:extLst>
          </p:cNvPr>
          <p:cNvSpPr txBox="1"/>
          <p:nvPr/>
        </p:nvSpPr>
        <p:spPr>
          <a:xfrm>
            <a:off x="3177487" y="2639884"/>
            <a:ext cx="6768370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3 Other Sharing of Big Data</a:t>
            </a:r>
            <a:endParaRPr lang="en-US" altLang="zh-CN" sz="3200" b="1" dirty="0"/>
          </a:p>
        </p:txBody>
      </p:sp>
      <p:sp>
        <p:nvSpPr>
          <p:cNvPr id="9" name="Freeform 78">
            <a:extLst>
              <a:ext uri="{FF2B5EF4-FFF2-40B4-BE49-F238E27FC236}">
                <a16:creationId xmlns="" xmlns:a16="http://schemas.microsoft.com/office/drawing/2014/main" id="{73BA083F-F44B-4313-91FC-A83EFCE0FFBB}"/>
              </a:ext>
            </a:extLst>
          </p:cNvPr>
          <p:cNvSpPr>
            <a:spLocks noEditPoints="1"/>
          </p:cNvSpPr>
          <p:nvPr/>
        </p:nvSpPr>
        <p:spPr bwMode="auto">
          <a:xfrm>
            <a:off x="2791919" y="2800851"/>
            <a:ext cx="337244" cy="32728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1733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3690EC5C-EF93-4DBF-84BE-54D1ED5220CC}"/>
              </a:ext>
            </a:extLst>
          </p:cNvPr>
          <p:cNvGrpSpPr/>
          <p:nvPr/>
        </p:nvGrpSpPr>
        <p:grpSpPr>
          <a:xfrm rot="16200000">
            <a:off x="363438" y="1290783"/>
            <a:ext cx="383327" cy="67506"/>
            <a:chOff x="2013527" y="1616364"/>
            <a:chExt cx="576928" cy="1016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496C95-256B-45F9-B13A-7AB3EDCD7502}"/>
                </a:ext>
              </a:extLst>
            </p:cNvPr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52">
              <a:extLst>
                <a:ext uri="{FF2B5EF4-FFF2-40B4-BE49-F238E27FC236}">
                  <a16:creationId xmlns="" xmlns:a16="http://schemas.microsoft.com/office/drawing/2014/main" id="{3A8599BB-2717-40A5-BD8C-56F7B4F71B6F}"/>
                </a:ext>
              </a:extLst>
            </p:cNvPr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60">
              <a:extLst>
                <a:ext uri="{FF2B5EF4-FFF2-40B4-BE49-F238E27FC236}">
                  <a16:creationId xmlns="" xmlns:a16="http://schemas.microsoft.com/office/drawing/2014/main" id="{48EB2316-4A4F-4E16-85B3-4913ACD6A8EC}"/>
                </a:ext>
              </a:extLst>
            </p:cNvPr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61">
              <a:extLst>
                <a:ext uri="{FF2B5EF4-FFF2-40B4-BE49-F238E27FC236}">
                  <a16:creationId xmlns="" xmlns:a16="http://schemas.microsoft.com/office/drawing/2014/main" id="{89A3DF0E-2B0F-4DB9-9AC9-A4AACF0DB3C4}"/>
                </a:ext>
              </a:extLst>
            </p:cNvPr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2">
              <a:extLst>
                <a:ext uri="{FF2B5EF4-FFF2-40B4-BE49-F238E27FC236}">
                  <a16:creationId xmlns="" xmlns:a16="http://schemas.microsoft.com/office/drawing/2014/main" id="{225D4D5D-C96A-45AA-8E95-D91D46311B8D}"/>
                </a:ext>
              </a:extLst>
            </p:cNvPr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CA31D55-7A2D-4C97-8102-D76097CD20A6}"/>
              </a:ext>
            </a:extLst>
          </p:cNvPr>
          <p:cNvSpPr txBox="1"/>
          <p:nvPr/>
        </p:nvSpPr>
        <p:spPr>
          <a:xfrm>
            <a:off x="673860" y="1031702"/>
            <a:ext cx="924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25BA9"/>
                </a:solidFill>
                <a:sym typeface="+mn-ea"/>
              </a:rPr>
              <a:t>5 Other sharing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084CBC0-841A-4A86-8452-065243D327A6}"/>
              </a:ext>
            </a:extLst>
          </p:cNvPr>
          <p:cNvSpPr txBox="1"/>
          <p:nvPr/>
        </p:nvSpPr>
        <p:spPr>
          <a:xfrm>
            <a:off x="998058" y="1554922"/>
            <a:ext cx="1050544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+mn-cs"/>
                <a:sym typeface="+mn-ea"/>
              </a:rPr>
              <a:t>Hold SODA contest, strengthen open source sharing and collaborative innovation</a:t>
            </a:r>
          </a:p>
        </p:txBody>
      </p:sp>
      <p:pic>
        <p:nvPicPr>
          <p:cNvPr id="26" name="图片 25" descr="2">
            <a:extLst>
              <a:ext uri="{FF2B5EF4-FFF2-40B4-BE49-F238E27FC236}">
                <a16:creationId xmlns="" xmlns:a16="http://schemas.microsoft.com/office/drawing/2014/main" id="{5BD2EA03-84B0-436A-AD75-06F655120C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228" y="3384767"/>
            <a:ext cx="9059594" cy="2945695"/>
          </a:xfrm>
          <a:prstGeom prst="rect">
            <a:avLst/>
          </a:prstGeom>
          <a:gradFill>
            <a:gsLst>
              <a:gs pos="0">
                <a:schemeClr val="bg1"/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softEdge rad="127000"/>
          </a:effectLst>
        </p:spPr>
      </p:pic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7189135-7BCE-4F2D-BA74-D2658BB62AAF}"/>
              </a:ext>
            </a:extLst>
          </p:cNvPr>
          <p:cNvSpPr txBox="1"/>
          <p:nvPr/>
        </p:nvSpPr>
        <p:spPr>
          <a:xfrm>
            <a:off x="885026" y="2036725"/>
            <a:ext cx="10618047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Shanghai has held an open data innovation application contest (SODA) for three consecutive years. Some excellent teams and works have been financed by investment institutions or cooperated with industry-scale enterprises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. That will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form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the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closed-loop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of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open data, innovative applications and hatching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with becoming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 a business card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of innovative demonstration for big data in Shanghai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6977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30896" y="2861723"/>
            <a:ext cx="3873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404040"/>
                </a:solidFill>
              </a:rPr>
              <a:t>Thank You</a:t>
            </a:r>
            <a:endParaRPr lang="zh-CN" altLang="en-US" sz="6600" b="1" dirty="0">
              <a:solidFill>
                <a:srgbClr val="404040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557758">
            <a:off x="7827797" y="2954590"/>
            <a:ext cx="427435" cy="285159"/>
          </a:xfrm>
          <a:prstGeom prst="triangle">
            <a:avLst>
              <a:gd name="adj" fmla="val 92455"/>
            </a:avLst>
          </a:prstGeom>
          <a:solidFill>
            <a:srgbClr val="ED6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3596209">
            <a:off x="7611103" y="2742559"/>
            <a:ext cx="186587" cy="406688"/>
          </a:xfrm>
          <a:prstGeom prst="triangle">
            <a:avLst/>
          </a:prstGeom>
          <a:solidFill>
            <a:srgbClr val="ED6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53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0">
            <a:extLst>
              <a:ext uri="{FF2B5EF4-FFF2-40B4-BE49-F238E27FC236}">
                <a16:creationId xmlns="" xmlns:a16="http://schemas.microsoft.com/office/drawing/2014/main" id="{DE080833-876C-4346-87BB-7EDE70E59C84}"/>
              </a:ext>
            </a:extLst>
          </p:cNvPr>
          <p:cNvSpPr/>
          <p:nvPr/>
        </p:nvSpPr>
        <p:spPr>
          <a:xfrm>
            <a:off x="2505555" y="2803894"/>
            <a:ext cx="643899" cy="644066"/>
          </a:xfrm>
          <a:prstGeom prst="ellipse">
            <a:avLst/>
          </a:prstGeom>
          <a:solidFill>
            <a:srgbClr val="ED6D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rtlCol="0" anchor="ctr"/>
          <a:lstStyle/>
          <a:p>
            <a:pPr algn="ctr"/>
            <a:endParaRPr lang="en-US" dirty="0"/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3C0F4D70-E970-4691-BD92-281B24979C64}"/>
              </a:ext>
            </a:extLst>
          </p:cNvPr>
          <p:cNvSpPr txBox="1"/>
          <p:nvPr/>
        </p:nvSpPr>
        <p:spPr>
          <a:xfrm>
            <a:off x="3064947" y="2781870"/>
            <a:ext cx="7077859" cy="738551"/>
          </a:xfrm>
          <a:prstGeom prst="rect">
            <a:avLst/>
          </a:prstGeom>
          <a:noFill/>
        </p:spPr>
        <p:txBody>
          <a:bodyPr vert="horz" wrap="square" lIns="243731" tIns="121864" rIns="243731" bIns="121864" rtlCol="0">
            <a:spAutoFit/>
          </a:bodyPr>
          <a:lstStyle/>
          <a:p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 1 Brief Introduction of China</a:t>
            </a:r>
          </a:p>
        </p:txBody>
      </p:sp>
      <p:sp>
        <p:nvSpPr>
          <p:cNvPr id="6" name="AutoShape 29">
            <a:extLst>
              <a:ext uri="{FF2B5EF4-FFF2-40B4-BE49-F238E27FC236}">
                <a16:creationId xmlns="" xmlns:a16="http://schemas.microsoft.com/office/drawing/2014/main" id="{73E6A5CA-2D4C-4B7A-80F0-01DA91B2A7EE}"/>
              </a:ext>
            </a:extLst>
          </p:cNvPr>
          <p:cNvSpPr>
            <a:spLocks/>
          </p:cNvSpPr>
          <p:nvPr/>
        </p:nvSpPr>
        <p:spPr bwMode="auto">
          <a:xfrm>
            <a:off x="2694681" y="2999003"/>
            <a:ext cx="296455" cy="29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07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64150" y="2340853"/>
            <a:ext cx="11052889" cy="317707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22176" y="2991038"/>
            <a:ext cx="712911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61864" y="4637077"/>
            <a:ext cx="712911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95798" y="2504563"/>
            <a:ext cx="78892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 b="1" dirty="0"/>
              <a:t>In </a:t>
            </a:r>
            <a:r>
              <a:rPr lang="en-US" altLang="zh-CN" sz="2400" b="1" dirty="0">
                <a:solidFill>
                  <a:srgbClr val="ED6D02"/>
                </a:solidFill>
              </a:rPr>
              <a:t>2016</a:t>
            </a:r>
            <a:r>
              <a:rPr lang="en-US" altLang="zh-CN" sz="2400" b="1" dirty="0"/>
              <a:t>, the total population of mainland China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is about </a:t>
            </a:r>
            <a:r>
              <a:rPr lang="en-US" altLang="zh-CN" sz="2400" b="1" dirty="0">
                <a:solidFill>
                  <a:srgbClr val="ED6D02"/>
                </a:solidFill>
              </a:rPr>
              <a:t>1.3 billion 82.7 million </a:t>
            </a:r>
            <a:r>
              <a:rPr lang="en-US" altLang="zh-CN" sz="2400" b="1" dirty="0"/>
              <a:t>(including 31 provinces, autonomous regions, municipalities and the Chinese People's Liberation Army servicemen, excluding Hong Kong, Macao and Taiwan and overseas Chinese).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 </a:t>
            </a:r>
            <a:r>
              <a:rPr lang="en-US" altLang="zh-CN" sz="2400" b="1" dirty="0">
                <a:solidFill>
                  <a:srgbClr val="ED6D02"/>
                </a:solidFill>
              </a:rPr>
              <a:t>increase of 8.09 million</a:t>
            </a:r>
            <a:r>
              <a:rPr lang="en-US" altLang="zh-CN" sz="2400" b="1" dirty="0"/>
              <a:t> over 2015.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zh-CN" sz="2400" b="1" dirty="0"/>
              <a:t>In 2016,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newly-born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population is </a:t>
            </a:r>
            <a:r>
              <a:rPr lang="en-US" altLang="zh-CN" sz="2400" b="1" dirty="0">
                <a:solidFill>
                  <a:srgbClr val="ED6D02"/>
                </a:solidFill>
              </a:rPr>
              <a:t>17.86 million and </a:t>
            </a: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rgbClr val="ED6D02"/>
                </a:solidFill>
              </a:rPr>
              <a:t>death population is 9.77 million people</a:t>
            </a:r>
            <a:r>
              <a:rPr lang="en-US" altLang="zh-CN" sz="2400" b="1" dirty="0"/>
              <a:t>.</a:t>
            </a:r>
            <a:endParaRPr lang="zh-CN" altLang="en-US" sz="2400" b="1" dirty="0"/>
          </a:p>
        </p:txBody>
      </p:sp>
      <p:sp>
        <p:nvSpPr>
          <p:cNvPr id="11" name="TextBox 2"/>
          <p:cNvSpPr txBox="1"/>
          <p:nvPr/>
        </p:nvSpPr>
        <p:spPr>
          <a:xfrm>
            <a:off x="775017" y="1404830"/>
            <a:ext cx="2674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1-1 Population</a:t>
            </a:r>
            <a:endParaRPr lang="id-ID" altLang="zh-CN" sz="3200" b="1" dirty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12" name="Group 35"/>
          <p:cNvGrpSpPr/>
          <p:nvPr/>
        </p:nvGrpSpPr>
        <p:grpSpPr>
          <a:xfrm rot="16200000">
            <a:off x="549601" y="1677890"/>
            <a:ext cx="383327" cy="67506"/>
            <a:chOff x="2013527" y="1616364"/>
            <a:chExt cx="576928" cy="101600"/>
          </a:xfrm>
        </p:grpSpPr>
        <p:sp>
          <p:nvSpPr>
            <p:cNvPr id="13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8" name="Picture 5" descr="DO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" y="2504046"/>
            <a:ext cx="2836830" cy="28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06C5E13-3DD1-423B-BAE3-E9EAB1B32621}"/>
              </a:ext>
            </a:extLst>
          </p:cNvPr>
          <p:cNvSpPr txBox="1"/>
          <p:nvPr/>
        </p:nvSpPr>
        <p:spPr>
          <a:xfrm>
            <a:off x="707512" y="3591321"/>
            <a:ext cx="210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Population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7220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14400" y="4337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="" xmlns:p14="http://schemas.microsoft.com/office/powerpoint/2010/main" val="135987451"/>
              </p:ext>
            </p:extLst>
          </p:nvPr>
        </p:nvGraphicFramePr>
        <p:xfrm>
          <a:off x="1560786" y="1223319"/>
          <a:ext cx="9295636" cy="49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8675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14"/>
            <a:ext cx="4691743" cy="37004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China is the </a:t>
            </a:r>
            <a:r>
              <a:rPr lang="en-US" altLang="zh-CN" b="1" dirty="0">
                <a:solidFill>
                  <a:schemeClr val="accent2"/>
                </a:solidFill>
              </a:rPr>
              <a:t>most populous </a:t>
            </a:r>
            <a:r>
              <a:rPr lang="en-US" altLang="zh-CN" b="1" dirty="0"/>
              <a:t>country in the world. </a:t>
            </a:r>
          </a:p>
          <a:p>
            <a:r>
              <a:rPr lang="en-US" altLang="zh-CN" b="1" dirty="0"/>
              <a:t>By the end of 2013, there were </a:t>
            </a:r>
            <a:r>
              <a:rPr lang="en-US" altLang="zh-CN" b="1" dirty="0">
                <a:solidFill>
                  <a:srgbClr val="ED6D02"/>
                </a:solidFill>
              </a:rPr>
              <a:t>1360.72 million </a:t>
            </a:r>
            <a:r>
              <a:rPr lang="en-US" altLang="zh-CN" b="1" dirty="0"/>
              <a:t>people living in mainland China, accounting for </a:t>
            </a:r>
            <a:r>
              <a:rPr lang="en-US" altLang="zh-CN" b="1" dirty="0">
                <a:solidFill>
                  <a:srgbClr val="ED6D02"/>
                </a:solidFill>
              </a:rPr>
              <a:t>19%</a:t>
            </a:r>
            <a:r>
              <a:rPr lang="en-US" altLang="zh-CN" b="1" dirty="0"/>
              <a:t> of the world‘s total population. </a:t>
            </a:r>
          </a:p>
          <a:p>
            <a:r>
              <a:rPr lang="en-US" altLang="zh-CN" b="1" dirty="0"/>
              <a:t>China has an average population density of </a:t>
            </a:r>
            <a:r>
              <a:rPr lang="en-US" altLang="zh-CN" b="1" dirty="0">
                <a:solidFill>
                  <a:srgbClr val="ED6D02"/>
                </a:solidFill>
              </a:rPr>
              <a:t>143</a:t>
            </a:r>
            <a:r>
              <a:rPr lang="en-US" altLang="zh-CN" b="1" dirty="0"/>
              <a:t> people per square kilometer, about </a:t>
            </a:r>
            <a:r>
              <a:rPr lang="en-US" altLang="zh-CN" b="1" dirty="0">
                <a:solidFill>
                  <a:srgbClr val="ED6D02"/>
                </a:solidFill>
              </a:rPr>
              <a:t>3.3 times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the world population density.</a:t>
            </a:r>
            <a:endParaRPr lang="zh-CN" altLang="en-US" b="1" dirty="0"/>
          </a:p>
        </p:txBody>
      </p:sp>
      <p:sp>
        <p:nvSpPr>
          <p:cNvPr id="8" name="TextBox 2"/>
          <p:cNvSpPr txBox="1"/>
          <p:nvPr/>
        </p:nvSpPr>
        <p:spPr>
          <a:xfrm>
            <a:off x="775017" y="1373299"/>
            <a:ext cx="401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1-2 Population density</a:t>
            </a:r>
            <a:endParaRPr lang="id-ID" altLang="zh-CN" sz="3200" b="1" dirty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9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10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15" name="Straight Connector 35"/>
          <p:cNvCxnSpPr/>
          <p:nvPr/>
        </p:nvCxnSpPr>
        <p:spPr>
          <a:xfrm>
            <a:off x="5812971" y="4128581"/>
            <a:ext cx="0" cy="486243"/>
          </a:xfrm>
          <a:prstGeom prst="line">
            <a:avLst/>
          </a:prstGeom>
          <a:ln w="50800">
            <a:solidFill>
              <a:srgbClr val="051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9"/>
          <p:cNvCxnSpPr/>
          <p:nvPr/>
        </p:nvCxnSpPr>
        <p:spPr>
          <a:xfrm>
            <a:off x="5812971" y="3736480"/>
            <a:ext cx="0" cy="39210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3"/>
          <p:cNvCxnSpPr/>
          <p:nvPr/>
        </p:nvCxnSpPr>
        <p:spPr>
          <a:xfrm>
            <a:off x="5812971" y="3218286"/>
            <a:ext cx="0" cy="524056"/>
          </a:xfrm>
          <a:prstGeom prst="line">
            <a:avLst/>
          </a:prstGeom>
          <a:ln w="50800">
            <a:solidFill>
              <a:srgbClr val="ED6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7"/>
          <p:cNvCxnSpPr/>
          <p:nvPr/>
        </p:nvCxnSpPr>
        <p:spPr>
          <a:xfrm>
            <a:off x="5812971" y="2746317"/>
            <a:ext cx="0" cy="471969"/>
          </a:xfrm>
          <a:prstGeom prst="line">
            <a:avLst/>
          </a:prstGeom>
          <a:ln w="50800">
            <a:solidFill>
              <a:srgbClr val="051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/>
          <p:cNvCxnSpPr/>
          <p:nvPr/>
        </p:nvCxnSpPr>
        <p:spPr>
          <a:xfrm>
            <a:off x="6096000" y="5281997"/>
            <a:ext cx="0" cy="486243"/>
          </a:xfrm>
          <a:prstGeom prst="line">
            <a:avLst/>
          </a:prstGeom>
          <a:ln w="50800">
            <a:solidFill>
              <a:srgbClr val="051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9"/>
          <p:cNvCxnSpPr/>
          <p:nvPr/>
        </p:nvCxnSpPr>
        <p:spPr>
          <a:xfrm>
            <a:off x="6096000" y="4889896"/>
            <a:ext cx="0" cy="39210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3"/>
          <p:cNvCxnSpPr/>
          <p:nvPr/>
        </p:nvCxnSpPr>
        <p:spPr>
          <a:xfrm>
            <a:off x="6096000" y="4371702"/>
            <a:ext cx="0" cy="524056"/>
          </a:xfrm>
          <a:prstGeom prst="line">
            <a:avLst/>
          </a:prstGeom>
          <a:ln w="50800">
            <a:solidFill>
              <a:srgbClr val="ED6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7"/>
          <p:cNvCxnSpPr/>
          <p:nvPr/>
        </p:nvCxnSpPr>
        <p:spPr>
          <a:xfrm>
            <a:off x="6096000" y="3899733"/>
            <a:ext cx="0" cy="471969"/>
          </a:xfrm>
          <a:prstGeom prst="line">
            <a:avLst/>
          </a:prstGeom>
          <a:ln w="50800">
            <a:solidFill>
              <a:srgbClr val="051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8" y="164592"/>
            <a:ext cx="5812971" cy="5947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3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75017" y="1373299"/>
            <a:ext cx="479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1-3 Population Distribution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7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8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 rot="5400000">
            <a:off x="587993" y="2456331"/>
            <a:ext cx="3626674" cy="274877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09986" y="3718603"/>
            <a:ext cx="284135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ED6D02"/>
                </a:solidFill>
              </a:rPr>
              <a:t>The eastern coastal areas are densely populated with more than 400 persons per square kilometer.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5400000">
            <a:off x="4297871" y="2429780"/>
            <a:ext cx="3626674" cy="280187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85891" y="3803904"/>
            <a:ext cx="26698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ED6D02"/>
                </a:solidFill>
              </a:rPr>
              <a:t>The central region is more than 200 kilometers per square kilometer. 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5400000">
            <a:off x="7948758" y="2408997"/>
            <a:ext cx="3626675" cy="284344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462248" y="3821384"/>
            <a:ext cx="27027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ED6D02"/>
                </a:solidFill>
              </a:rPr>
              <a:t>The western plateau region is scarce and less than 10 per square kilometer.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238703" y="5737920"/>
            <a:ext cx="7078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charset="2"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China's population distribution is very uneven. </a:t>
            </a:r>
          </a:p>
        </p:txBody>
      </p:sp>
      <p:pic>
        <p:nvPicPr>
          <p:cNvPr id="38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93" y="2249615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99" y="2249615"/>
            <a:ext cx="11763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YG_circl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76" y="2224215"/>
            <a:ext cx="119221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856790" y="2714517"/>
            <a:ext cx="912812" cy="3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</a:rPr>
              <a:t>East</a:t>
            </a:r>
            <a:endParaRPr lang="en-US" altLang="zh-CN" sz="1400" b="1" dirty="0">
              <a:solidFill>
                <a:srgbClr val="D13F11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335337" y="2659507"/>
            <a:ext cx="914400" cy="3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</a:rPr>
              <a:t>West 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509830" y="2676176"/>
            <a:ext cx="10505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</a:rPr>
              <a:t>Central</a:t>
            </a:r>
            <a:r>
              <a:rPr lang="en-US" altLang="zh-CN" sz="1400" b="1" dirty="0">
                <a:solidFill>
                  <a:srgbClr val="D13F11"/>
                </a:solidFill>
              </a:rPr>
              <a:t> </a:t>
            </a:r>
          </a:p>
        </p:txBody>
      </p:sp>
      <p:pic>
        <p:nvPicPr>
          <p:cNvPr id="44" name="Picture 15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59" y="3381059"/>
            <a:ext cx="4127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15" y="3381059"/>
            <a:ext cx="4127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50" y="3352923"/>
            <a:ext cx="4127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876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70" y="2433804"/>
            <a:ext cx="6130159" cy="35591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5000"/>
              </a:lnSpc>
            </a:pPr>
            <a:r>
              <a:rPr lang="en-US" altLang="zh-CN" sz="2400" b="1" dirty="0"/>
              <a:t>The labor age population of </a:t>
            </a:r>
            <a:r>
              <a:rPr lang="en-US" altLang="zh-CN" sz="2400" b="1" dirty="0">
                <a:solidFill>
                  <a:srgbClr val="ED6D02"/>
                </a:solidFill>
              </a:rPr>
              <a:t>16 to 60</a:t>
            </a:r>
            <a:r>
              <a:rPr lang="en-US" altLang="zh-CN" sz="2400" b="1" dirty="0"/>
              <a:t> years old(excluding 60 years old) is about </a:t>
            </a:r>
            <a:r>
              <a:rPr lang="en-US" altLang="zh-CN" sz="2400" b="1" dirty="0">
                <a:solidFill>
                  <a:srgbClr val="ED6D02"/>
                </a:solidFill>
              </a:rPr>
              <a:t>970.47 million</a:t>
            </a:r>
            <a:r>
              <a:rPr lang="en-US" altLang="zh-CN" sz="2400" b="1" dirty="0"/>
              <a:t> people, accounting for </a:t>
            </a:r>
            <a:r>
              <a:rPr lang="en-US" altLang="zh-CN" sz="2400" b="1" dirty="0">
                <a:solidFill>
                  <a:srgbClr val="ED6D02"/>
                </a:solidFill>
              </a:rPr>
              <a:t>65.62%</a:t>
            </a:r>
            <a:r>
              <a:rPr lang="en-US" altLang="zh-CN" sz="2400" b="1" dirty="0"/>
              <a:t> of the total population. </a:t>
            </a: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solidFill>
                  <a:srgbClr val="ED6D02"/>
                </a:solidFill>
              </a:rPr>
              <a:t>60</a:t>
            </a:r>
            <a:r>
              <a:rPr lang="en-US" altLang="zh-CN" sz="2400" b="1" dirty="0"/>
              <a:t> years old and above is about </a:t>
            </a:r>
            <a:r>
              <a:rPr lang="en-US" altLang="zh-CN" sz="2400" b="1" dirty="0">
                <a:solidFill>
                  <a:srgbClr val="ED6D02"/>
                </a:solidFill>
              </a:rPr>
              <a:t>230.86 million</a:t>
            </a:r>
            <a:r>
              <a:rPr lang="en-US" altLang="zh-CN" sz="2400" b="1" dirty="0"/>
              <a:t>, accounting for </a:t>
            </a:r>
            <a:r>
              <a:rPr lang="en-US" altLang="zh-CN" sz="2400" b="1" dirty="0">
                <a:solidFill>
                  <a:srgbClr val="ED6D02"/>
                </a:solidFill>
              </a:rPr>
              <a:t>16.69%</a:t>
            </a:r>
            <a:r>
              <a:rPr lang="en-US" altLang="zh-CN" sz="2400" b="1" dirty="0"/>
              <a:t> of the total population. </a:t>
            </a:r>
          </a:p>
          <a:p>
            <a:pPr>
              <a:lnSpc>
                <a:spcPct val="145000"/>
              </a:lnSpc>
            </a:pPr>
            <a:r>
              <a:rPr lang="en-US" altLang="zh-CN" sz="2400" b="1" dirty="0">
                <a:solidFill>
                  <a:srgbClr val="ED6D02"/>
                </a:solidFill>
              </a:rPr>
              <a:t>65</a:t>
            </a:r>
            <a:r>
              <a:rPr lang="en-US" altLang="zh-CN" sz="2400" b="1" dirty="0"/>
              <a:t> years old and above is about </a:t>
            </a:r>
            <a:r>
              <a:rPr lang="en-US" altLang="zh-CN" sz="2400" b="1" dirty="0">
                <a:solidFill>
                  <a:srgbClr val="ED6D02"/>
                </a:solidFill>
              </a:rPr>
              <a:t>150 million </a:t>
            </a:r>
            <a:r>
              <a:rPr lang="en-US" altLang="zh-CN" sz="2400" b="1" dirty="0"/>
              <a:t>people, accounting for </a:t>
            </a:r>
            <a:r>
              <a:rPr lang="en-US" altLang="zh-CN" sz="2400" b="1" dirty="0">
                <a:solidFill>
                  <a:srgbClr val="ED6D02"/>
                </a:solidFill>
              </a:rPr>
              <a:t>10.85% </a:t>
            </a:r>
            <a:r>
              <a:rPr lang="en-US" altLang="zh-CN" sz="2400" b="1" dirty="0"/>
              <a:t>of the total population.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75017" y="1373299"/>
            <a:ext cx="479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1-3 Population Distribution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8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9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矩形 13"/>
          <p:cNvSpPr/>
          <p:nvPr/>
        </p:nvSpPr>
        <p:spPr>
          <a:xfrm>
            <a:off x="775017" y="1890825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58FCB"/>
                </a:solidFill>
                <a:latin typeface="+mn-ea"/>
              </a:rPr>
              <a:t>Age composition</a:t>
            </a:r>
            <a:endParaRPr lang="zh-CN" altLang="en-US" sz="2000" b="1" dirty="0">
              <a:solidFill>
                <a:srgbClr val="358FCB"/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95" y="1634911"/>
            <a:ext cx="5398445" cy="442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77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86F32EC7-C325-42F7-92FB-0B75FFD7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11" y="2475600"/>
            <a:ext cx="11211219" cy="376754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rgbClr val="ED6D02"/>
                </a:solidFill>
              </a:rPr>
              <a:t>urban</a:t>
            </a:r>
            <a:r>
              <a:rPr lang="en-US" altLang="zh-CN" sz="2400" b="1" dirty="0"/>
              <a:t> resident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population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is </a:t>
            </a:r>
            <a:r>
              <a:rPr lang="en-US" altLang="zh-CN" sz="2400" b="1" dirty="0">
                <a:solidFill>
                  <a:srgbClr val="ED6D02"/>
                </a:solidFill>
              </a:rPr>
              <a:t>823.45 million</a:t>
            </a:r>
            <a:r>
              <a:rPr lang="en-US" altLang="zh-CN" sz="2400" b="1" dirty="0"/>
              <a:t>, compared with the end of 2015 </a:t>
            </a:r>
            <a:r>
              <a:rPr lang="en-US" altLang="zh-CN" sz="2400" b="1" dirty="0">
                <a:solidFill>
                  <a:srgbClr val="ED6D02"/>
                </a:solidFill>
              </a:rPr>
              <a:t>increased</a:t>
            </a:r>
            <a:r>
              <a:rPr lang="en-US" altLang="zh-CN" sz="2400" b="1" dirty="0"/>
              <a:t> by </a:t>
            </a:r>
            <a:r>
              <a:rPr lang="en-US" altLang="zh-CN" sz="2400" b="1" dirty="0">
                <a:solidFill>
                  <a:srgbClr val="ED6D02"/>
                </a:solidFill>
              </a:rPr>
              <a:t>21.82 million </a:t>
            </a:r>
            <a:r>
              <a:rPr lang="en-US" altLang="zh-CN" sz="2400" b="1" dirty="0"/>
              <a:t>people.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rgbClr val="ED6D02"/>
                </a:solidFill>
              </a:rPr>
              <a:t>rural</a:t>
            </a:r>
            <a:r>
              <a:rPr lang="en-US" altLang="zh-CN" sz="2400" b="1" dirty="0"/>
              <a:t> resident population is </a:t>
            </a:r>
            <a:r>
              <a:rPr lang="en-US" altLang="zh-CN" sz="2400" b="1" dirty="0">
                <a:solidFill>
                  <a:srgbClr val="ED6D02"/>
                </a:solidFill>
              </a:rPr>
              <a:t>587.83 million</a:t>
            </a:r>
            <a:r>
              <a:rPr lang="en-US" altLang="zh-CN" sz="2400" b="1" dirty="0"/>
              <a:t>, </a:t>
            </a:r>
            <a:r>
              <a:rPr lang="en-US" altLang="zh-CN" sz="2400" b="1" dirty="0">
                <a:solidFill>
                  <a:srgbClr val="ED6D02"/>
                </a:solidFill>
              </a:rPr>
              <a:t>decreased</a:t>
            </a:r>
            <a:r>
              <a:rPr lang="zh-CN" altLang="en-US" sz="2400" b="1" dirty="0">
                <a:solidFill>
                  <a:srgbClr val="ED6D02"/>
                </a:solidFill>
              </a:rPr>
              <a:t> </a:t>
            </a:r>
            <a:r>
              <a:rPr lang="en-US" altLang="zh-CN" sz="2400" b="1" dirty="0"/>
              <a:t>by </a:t>
            </a:r>
            <a:r>
              <a:rPr lang="en-US" altLang="zh-CN" sz="2400" b="1" dirty="0">
                <a:solidFill>
                  <a:srgbClr val="ED6D02"/>
                </a:solidFill>
              </a:rPr>
              <a:t>13.73 million</a:t>
            </a:r>
            <a:r>
              <a:rPr lang="en-US" altLang="zh-CN" sz="2400" b="1" dirty="0"/>
              <a:t> people.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/>
              <a:t>The proportion of urban population to total population (urbanization rate) was </a:t>
            </a:r>
            <a:r>
              <a:rPr lang="en-US" altLang="zh-CN" sz="2400" b="1" dirty="0">
                <a:solidFill>
                  <a:srgbClr val="ED6D02"/>
                </a:solidFill>
              </a:rPr>
              <a:t>57.35%.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rgbClr val="ED6D02"/>
                </a:solidFill>
              </a:rPr>
              <a:t>floating population </a:t>
            </a:r>
            <a:r>
              <a:rPr lang="en-US" altLang="zh-CN" sz="2400" b="1" dirty="0"/>
              <a:t>of the whole country is </a:t>
            </a:r>
            <a:r>
              <a:rPr lang="en-US" altLang="zh-CN" sz="2400" b="1" dirty="0">
                <a:solidFill>
                  <a:srgbClr val="ED6D02"/>
                </a:solidFill>
              </a:rPr>
              <a:t>245 million</a:t>
            </a:r>
            <a:r>
              <a:rPr lang="en-US" altLang="zh-CN" sz="2400" b="1" dirty="0"/>
              <a:t>, compared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with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end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previous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year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there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has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 </a:t>
            </a:r>
            <a:r>
              <a:rPr lang="en-US" altLang="zh-CN" sz="2400" b="1" dirty="0">
                <a:solidFill>
                  <a:srgbClr val="ED6D02"/>
                </a:solidFill>
              </a:rPr>
              <a:t>decrease of 1.71 million</a:t>
            </a:r>
            <a:r>
              <a:rPr lang="en-US" altLang="zh-CN" sz="2400" b="1" dirty="0"/>
              <a:t>.</a:t>
            </a:r>
            <a:endParaRPr lang="zh-CN" altLang="en-US" sz="2400" b="1" dirty="0"/>
          </a:p>
        </p:txBody>
      </p:sp>
      <p:sp>
        <p:nvSpPr>
          <p:cNvPr id="7" name="TextBox 2"/>
          <p:cNvSpPr txBox="1"/>
          <p:nvPr/>
        </p:nvSpPr>
        <p:spPr>
          <a:xfrm>
            <a:off x="775017" y="1373299"/>
            <a:ext cx="479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25BA9"/>
                </a:solidFill>
              </a:rPr>
              <a:t>1-3 Population Distribution</a:t>
            </a:r>
            <a:endParaRPr lang="id-ID" altLang="zh-CN" sz="3200" b="1" dirty="0">
              <a:solidFill>
                <a:srgbClr val="125BA9"/>
              </a:solidFill>
            </a:endParaRPr>
          </a:p>
        </p:txBody>
      </p:sp>
      <p:grpSp>
        <p:nvGrpSpPr>
          <p:cNvPr id="8" name="Group 35"/>
          <p:cNvGrpSpPr/>
          <p:nvPr/>
        </p:nvGrpSpPr>
        <p:grpSpPr>
          <a:xfrm rot="16200000">
            <a:off x="549601" y="1646359"/>
            <a:ext cx="383327" cy="67506"/>
            <a:chOff x="2013527" y="1616364"/>
            <a:chExt cx="576928" cy="101600"/>
          </a:xfrm>
        </p:grpSpPr>
        <p:sp>
          <p:nvSpPr>
            <p:cNvPr id="9" name="Oval 5"/>
            <p:cNvSpPr/>
            <p:nvPr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52"/>
            <p:cNvSpPr/>
            <p:nvPr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60"/>
            <p:cNvSpPr/>
            <p:nvPr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61"/>
            <p:cNvSpPr/>
            <p:nvPr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62"/>
            <p:cNvSpPr/>
            <p:nvPr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矩形 13"/>
          <p:cNvSpPr/>
          <p:nvPr/>
        </p:nvSpPr>
        <p:spPr>
          <a:xfrm>
            <a:off x="775017" y="1890825"/>
            <a:ext cx="346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58FCB"/>
                </a:solidFill>
                <a:latin typeface="+mn-ea"/>
              </a:rPr>
              <a:t>Urban and rural structure</a:t>
            </a:r>
            <a:endParaRPr lang="zh-CN" altLang="en-US" sz="2000" b="1" dirty="0">
              <a:solidFill>
                <a:srgbClr val="358FCB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45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1403</Words>
  <Application>Microsoft Office PowerPoint</Application>
  <PresentationFormat>Custom</PresentationFormat>
  <Paragraphs>153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Evita Yan</dc:creator>
  <cp:lastModifiedBy>jbnui</cp:lastModifiedBy>
  <cp:revision>61</cp:revision>
  <dcterms:created xsi:type="dcterms:W3CDTF">2017-05-03T06:08:33Z</dcterms:created>
  <dcterms:modified xsi:type="dcterms:W3CDTF">2017-09-14T11:12:27Z</dcterms:modified>
</cp:coreProperties>
</file>