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3" r:id="rId2"/>
    <p:sldId id="279" r:id="rId3"/>
    <p:sldId id="296" r:id="rId4"/>
    <p:sldId id="258" r:id="rId5"/>
    <p:sldId id="281" r:id="rId6"/>
    <p:sldId id="263" r:id="rId7"/>
    <p:sldId id="267" r:id="rId8"/>
    <p:sldId id="290" r:id="rId9"/>
    <p:sldId id="298" r:id="rId10"/>
    <p:sldId id="266" r:id="rId11"/>
    <p:sldId id="268" r:id="rId12"/>
    <p:sldId id="269" r:id="rId13"/>
    <p:sldId id="297" r:id="rId14"/>
    <p:sldId id="292" r:id="rId15"/>
    <p:sldId id="295" r:id="rId16"/>
    <p:sldId id="272" r:id="rId17"/>
    <p:sldId id="27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33"/>
    <a:srgbClr val="0033CC"/>
    <a:srgbClr val="777777"/>
    <a:srgbClr val="99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4709" autoAdjust="0"/>
  </p:normalViewPr>
  <p:slideViewPr>
    <p:cSldViewPr>
      <p:cViewPr>
        <p:scale>
          <a:sx n="58" d="100"/>
          <a:sy n="58" d="100"/>
        </p:scale>
        <p:origin x="-835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55CE0-A65A-40DC-8B19-BDFB01352D8A}" type="doc">
      <dgm:prSet loTypeId="urn:microsoft.com/office/officeart/2005/8/layout/target3" loCatId="relationship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en-US"/>
        </a:p>
      </dgm:t>
    </dgm:pt>
    <dgm:pt modelId="{C2EC2E26-C15F-42BD-BA4C-957CEFA3AC46}">
      <dgm:prSet custT="1"/>
      <dgm:spPr/>
      <dgm:t>
        <a:bodyPr/>
        <a:lstStyle/>
        <a:p>
          <a:pPr rtl="0"/>
          <a:r>
            <a:rPr lang="en-US" sz="8000" b="1" baseline="0" dirty="0" smtClean="0"/>
            <a:t>Thank </a:t>
          </a:r>
          <a:br>
            <a:rPr lang="en-US" sz="8000" b="1" baseline="0" dirty="0" smtClean="0"/>
          </a:br>
          <a:r>
            <a:rPr lang="en-US" sz="8000" b="1" baseline="0" dirty="0" smtClean="0"/>
            <a:t>You</a:t>
          </a:r>
          <a:endParaRPr lang="en-US" sz="8000" b="1" baseline="0" dirty="0"/>
        </a:p>
      </dgm:t>
    </dgm:pt>
    <dgm:pt modelId="{28DFCAC2-EFA0-4C47-9AD7-6F7D237A0FBF}" type="parTrans" cxnId="{FF80A17D-0977-4FB9-8EED-26EA1392D453}">
      <dgm:prSet/>
      <dgm:spPr/>
      <dgm:t>
        <a:bodyPr/>
        <a:lstStyle/>
        <a:p>
          <a:endParaRPr lang="en-US" sz="3600"/>
        </a:p>
      </dgm:t>
    </dgm:pt>
    <dgm:pt modelId="{B72670B2-EA5C-4333-8417-65E095B1E7B3}" type="sibTrans" cxnId="{FF80A17D-0977-4FB9-8EED-26EA1392D453}">
      <dgm:prSet/>
      <dgm:spPr/>
      <dgm:t>
        <a:bodyPr/>
        <a:lstStyle/>
        <a:p>
          <a:endParaRPr lang="en-US" sz="3600"/>
        </a:p>
      </dgm:t>
    </dgm:pt>
    <dgm:pt modelId="{54F2F4B8-2894-4690-AAC8-D88A9767D6F0}" type="pres">
      <dgm:prSet presAssocID="{E6655CE0-A65A-40DC-8B19-BDFB01352D8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DA622C-AC71-4701-8009-4D57E896C271}" type="pres">
      <dgm:prSet presAssocID="{C2EC2E26-C15F-42BD-BA4C-957CEFA3AC46}" presName="circle1" presStyleLbl="node1" presStyleIdx="0" presStyleCnt="1"/>
      <dgm:spPr/>
    </dgm:pt>
    <dgm:pt modelId="{52389A52-A2E8-4BCD-8E60-67AA2FDA975C}" type="pres">
      <dgm:prSet presAssocID="{C2EC2E26-C15F-42BD-BA4C-957CEFA3AC46}" presName="space" presStyleCnt="0"/>
      <dgm:spPr/>
    </dgm:pt>
    <dgm:pt modelId="{A500D544-8CE7-4863-98D0-F6D4EAF0AAE3}" type="pres">
      <dgm:prSet presAssocID="{C2EC2E26-C15F-42BD-BA4C-957CEFA3AC46}" presName="rect1" presStyleLbl="alignAcc1" presStyleIdx="0" presStyleCnt="1"/>
      <dgm:spPr/>
      <dgm:t>
        <a:bodyPr/>
        <a:lstStyle/>
        <a:p>
          <a:endParaRPr lang="en-US"/>
        </a:p>
      </dgm:t>
    </dgm:pt>
    <dgm:pt modelId="{893100EB-77A9-49EA-B1D6-3D72592108C0}" type="pres">
      <dgm:prSet presAssocID="{C2EC2E26-C15F-42BD-BA4C-957CEFA3AC4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7C0985-3486-4BEF-8266-4D24C39FDCFC}" type="presOf" srcId="{C2EC2E26-C15F-42BD-BA4C-957CEFA3AC46}" destId="{A500D544-8CE7-4863-98D0-F6D4EAF0AAE3}" srcOrd="0" destOrd="0" presId="urn:microsoft.com/office/officeart/2005/8/layout/target3"/>
    <dgm:cxn modelId="{EE8530B5-9C60-45C2-AFBA-B0B2D8A28C7D}" type="presOf" srcId="{E6655CE0-A65A-40DC-8B19-BDFB01352D8A}" destId="{54F2F4B8-2894-4690-AAC8-D88A9767D6F0}" srcOrd="0" destOrd="0" presId="urn:microsoft.com/office/officeart/2005/8/layout/target3"/>
    <dgm:cxn modelId="{A7F5BF44-AB9B-4A2A-BDAC-F7E04A0DBB74}" type="presOf" srcId="{C2EC2E26-C15F-42BD-BA4C-957CEFA3AC46}" destId="{893100EB-77A9-49EA-B1D6-3D72592108C0}" srcOrd="1" destOrd="0" presId="urn:microsoft.com/office/officeart/2005/8/layout/target3"/>
    <dgm:cxn modelId="{FF80A17D-0977-4FB9-8EED-26EA1392D453}" srcId="{E6655CE0-A65A-40DC-8B19-BDFB01352D8A}" destId="{C2EC2E26-C15F-42BD-BA4C-957CEFA3AC46}" srcOrd="0" destOrd="0" parTransId="{28DFCAC2-EFA0-4C47-9AD7-6F7D237A0FBF}" sibTransId="{B72670B2-EA5C-4333-8417-65E095B1E7B3}"/>
    <dgm:cxn modelId="{4C63C1FB-B178-444B-8905-138A480A4FBD}" type="presParOf" srcId="{54F2F4B8-2894-4690-AAC8-D88A9767D6F0}" destId="{30DA622C-AC71-4701-8009-4D57E896C271}" srcOrd="0" destOrd="0" presId="urn:microsoft.com/office/officeart/2005/8/layout/target3"/>
    <dgm:cxn modelId="{38955A17-94FB-46A1-9917-E0BE8A8EE55E}" type="presParOf" srcId="{54F2F4B8-2894-4690-AAC8-D88A9767D6F0}" destId="{52389A52-A2E8-4BCD-8E60-67AA2FDA975C}" srcOrd="1" destOrd="0" presId="urn:microsoft.com/office/officeart/2005/8/layout/target3"/>
    <dgm:cxn modelId="{DB23D3C2-32F2-423F-95CD-718C837FD696}" type="presParOf" srcId="{54F2F4B8-2894-4690-AAC8-D88A9767D6F0}" destId="{A500D544-8CE7-4863-98D0-F6D4EAF0AAE3}" srcOrd="2" destOrd="0" presId="urn:microsoft.com/office/officeart/2005/8/layout/target3"/>
    <dgm:cxn modelId="{13EAFCAC-B1C2-4788-850F-3AC7CD928AC4}" type="presParOf" srcId="{54F2F4B8-2894-4690-AAC8-D88A9767D6F0}" destId="{893100EB-77A9-49EA-B1D6-3D72592108C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237A3-7DA5-482D-87DA-4EE6B4E8BD04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DFF43-5C29-4642-9D4D-D3036F7BF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CB18B-13B8-4029-87E5-4E5BDAD55162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34A0C-4734-49A7-AD68-D4E780043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E386-C7B4-43EC-8992-D2DCBAE0D94F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2574-64DB-46B7-AEC7-3D8C7BFD3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3F5CE5-E55B-4E59-A5CA-15515D88993A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0AD62A-2FAE-4A7D-B7C0-33172F40C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80CF0-14B4-4563-BD79-540AF2786D01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05488-9F3F-4770-B6B3-26FB83DDB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FEBB2-CDDF-48DE-8163-271452AFFC91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26FF-07CE-4F49-83C3-4C2936FE0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EF8C2-1F9F-4557-947C-7C2399CF2821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12B1-5318-403C-9814-FB4723AF3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3A16C45-DD60-4818-AE95-7446796EBA77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9ADCBB-CC01-4FC0-BCFD-BECCFB6B4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D2B98-635C-4DD2-95E2-1BDFACEF8FAF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1BCD-4D2A-45BE-A193-DEACA87EF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8DB142-79A0-4A39-A61B-7969E9026001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FF6C2A-4915-4A49-8D9D-792970002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3AA46E-E4AE-4793-923B-679608A7FE54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79DD11-A7D7-47E5-B5CD-9D9861756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3F800E-B900-4EAE-901E-F3ACB5FCE818}" type="datetimeFigureOut">
              <a:rPr lang="en-US"/>
              <a:pPr>
                <a:defRPr/>
              </a:pPr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66E-4713-46BD-BDB5-A4DE1CBB6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4" r:id="rId5"/>
    <p:sldLayoutId id="2147483699" r:id="rId6"/>
    <p:sldLayoutId id="2147483693" r:id="rId7"/>
    <p:sldLayoutId id="2147483700" r:id="rId8"/>
    <p:sldLayoutId id="2147483701" r:id="rId9"/>
    <p:sldLayoutId id="2147483692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267200"/>
            <a:ext cx="7086600" cy="2286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 LIMITED </a:t>
            </a:r>
            <a:b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 And Development</a:t>
            </a:r>
            <a:b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0" y="5029200"/>
            <a:ext cx="6172200" cy="10922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endParaRPr lang="en-US" b="1" dirty="0">
              <a:solidFill>
                <a:schemeClr val="tx2"/>
              </a:solidFill>
              <a:latin typeface="+mn-lt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endParaRPr lang="en-US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13315" name="Picture 5" descr="D:\Projects &amp; Planning\Others\ITI Bhavan Photos\DSC_06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04800"/>
            <a:ext cx="7086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6934200" y="5867400"/>
            <a:ext cx="18288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r>
              <a:rPr lang="en-US" b="1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endParaRPr lang="en-US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077200" cy="48736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 –Skilling through OJT:  Introduced in 2003-04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neutralize peak load efficiency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meet delivery schedules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easy mobility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fill the skill drain occurred due to VRS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Carried out in all the Production Plants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Planned schedule, modules &amp; assessment of OJT trainees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: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SMT, CNC m/c operation, PCB, Assembly, M/c Shop,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Inj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Moulding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I&amp;C- WLL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CorDECT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CDMA, GSM etc.,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No. Trained 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5000 Non executives so far trained in multi skilling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5344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 SKILLING -OJT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2192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</a:t>
            </a: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848600" cy="41148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Mentees posted  under experienced mentor, who nurture them for specific period of time.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 scheme launched in 2012-13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mentors   and  50 mentees  are identified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 :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continue Skill Development and Capacity Building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Skills acquired through Coaching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transfer of knowledge (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Smooth Succession Plan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10600" cy="10668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Apprentices Training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229600" cy="51816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Apprentice :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Training </a:t>
            </a:r>
            <a:r>
              <a:rPr lang="en-US" dirty="0" smtClean="0"/>
              <a:t>is imparted as per the Apprentice Act 1961. So far very large numbers of  ITI certificate Holders have been trained.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Every year around </a:t>
            </a:r>
            <a:r>
              <a:rPr lang="en-US" b="1" dirty="0" smtClean="0">
                <a:solidFill>
                  <a:srgbClr val="FF0000"/>
                </a:solidFill>
              </a:rPr>
              <a:t>500 Apprentices </a:t>
            </a:r>
            <a:r>
              <a:rPr lang="en-US" dirty="0" smtClean="0"/>
              <a:t>are trained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Diploma &amp; Graduate Engineering students: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Company imparts training to fresh Diploma and Graduate Engineers in different disciplines. Both theory and Practical's skills were developed.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Around </a:t>
            </a:r>
            <a:r>
              <a:rPr lang="en-US" b="1" dirty="0" smtClean="0">
                <a:solidFill>
                  <a:srgbClr val="FF0000"/>
                </a:solidFill>
              </a:rPr>
              <a:t>250 students </a:t>
            </a:r>
            <a:r>
              <a:rPr lang="en-US" dirty="0" smtClean="0"/>
              <a:t>are trained at various units of ITI  every year.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36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10600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Vocational Training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001000" cy="54102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 Development &amp; Capacity building  initiatives :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 Development training in Mobile Technology (CDMA) for Diploma holders conducted by Bangalore Plant </a:t>
            </a:r>
            <a:r>
              <a:rPr lang="en-US" sz="1800" dirty="0" smtClean="0"/>
              <a:t>in association with of State Tech Boards  for 6 weeks - 3 months was conducted in various states viz.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    </a:t>
            </a:r>
            <a:r>
              <a:rPr lang="en-US" sz="1800" dirty="0" err="1" smtClean="0"/>
              <a:t>Kar,TN</a:t>
            </a:r>
            <a:r>
              <a:rPr lang="en-US" sz="1800" dirty="0" smtClean="0"/>
              <a:t>, </a:t>
            </a:r>
            <a:r>
              <a:rPr lang="en-US" sz="1800" dirty="0" err="1" smtClean="0"/>
              <a:t>AP,Kerala</a:t>
            </a:r>
            <a:r>
              <a:rPr lang="en-US" sz="1800" dirty="0" smtClean="0"/>
              <a:t>, MP, Punjab, HP, Raj, </a:t>
            </a:r>
            <a:r>
              <a:rPr lang="en-US" sz="1800" dirty="0" err="1" smtClean="0"/>
              <a:t>Guj</a:t>
            </a:r>
            <a:r>
              <a:rPr lang="en-US" sz="1800" dirty="0" smtClean="0"/>
              <a:t>, </a:t>
            </a:r>
            <a:r>
              <a:rPr lang="en-US" sz="1800" dirty="0" err="1" smtClean="0"/>
              <a:t>Uttararchal</a:t>
            </a:r>
            <a:r>
              <a:rPr lang="en-US" sz="1800" dirty="0" smtClean="0"/>
              <a:t> etc.,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150 Dipl student’s trained  and  their skills enhanced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250 Diploma &amp; Graduate Engineering‘s  skills were developed in WLL CDMA- both theory and practical.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Students’ employability increased and many got employment after their training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14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Palakkad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unit of ITI has started Training Programme in PCB manufacturing process covering Telecom  for Plus 2 &amp; under graduates students under the Additional Skill Acquisition Programme (ASAP)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Govt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Kerala and Electronic Sector Skills Council of India(ESSCI)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990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CSR – Training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54864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Training  Programs : Imparted training to  -</a:t>
            </a:r>
          </a:p>
          <a:p>
            <a:pPr marL="274320" lvl="1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of Afghanistan Telecom  </a:t>
            </a:r>
          </a:p>
          <a:p>
            <a:pPr marL="274320" lvl="1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Telecommunication consultants of India Ltd (TCIL) on CDOT technology.</a:t>
            </a:r>
          </a:p>
          <a:p>
            <a:pPr marL="274320" lvl="1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of NTPC in telecommunication area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of Sri Lanka, Nepal, Bangladesh etc., in switching technology.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Finishing Schools for Engineering graduates :  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1000 students got benefit.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Trainees – In-plant, Project etc.,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year many students undergo training &amp; get benefit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than1500 students are being trained at various units of ITI  every year.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Around 9000 students got benefit during last 5 years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 Ltd signed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6</a:t>
            </a:r>
            <a:r>
              <a:rPr lang="en-US" sz="1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 2014 with Telecom Sector Skill Council to promote and develop telecom skills and capacity building  in telecommunication sector.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 got Training Provider(TP) certificate from TSSC on 7-4- 2014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 has planned for TSSC training in various modules in  its Plants for around 200 Personnel during 2014-15.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Launched TSSC Training programme in August 2014, at Bangalore in PCB Manufacturing  Module- 30 trained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Palakkad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90 have been trained through ASAP / ESSCI .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Units also will start TSSC Training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very shortly – </a:t>
            </a:r>
          </a:p>
          <a:p>
            <a:pPr marL="641033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Naini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Plant : Solar Panel module </a:t>
            </a:r>
          </a:p>
          <a:p>
            <a:pPr marL="641033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Rae Bareli Plant : DWDM module  </a:t>
            </a:r>
          </a:p>
          <a:p>
            <a:pPr marL="641033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Srinagar Plant :  ESDM Module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0"/>
            <a:ext cx="8458200" cy="1066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b">
            <a:normAutofit fontScale="97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TRAINING – Skill Development:</a:t>
            </a:r>
            <a:br>
              <a:rPr lang="en-US" sz="36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cap="small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iti</a:t>
            </a:r>
            <a:r>
              <a:rPr lang="en-US" sz="3600" b="1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- </a:t>
            </a:r>
            <a:r>
              <a:rPr lang="en-US" sz="3600" b="1" cap="small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tssc</a:t>
            </a:r>
            <a:r>
              <a:rPr lang="en-US" sz="3600" b="1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/ </a:t>
            </a:r>
            <a:r>
              <a:rPr lang="en-US" sz="3600" b="1" cap="small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asap</a:t>
            </a:r>
            <a:r>
              <a:rPr lang="en-US" sz="3600" b="1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/ </a:t>
            </a:r>
            <a:r>
              <a:rPr lang="en-US" sz="3600" b="1" cap="small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essci</a:t>
            </a:r>
            <a:endParaRPr lang="en-US" sz="3600" b="1" cap="sm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1295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ITI’s ROAD MAP</a:t>
            </a:r>
            <a:b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 development  through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077200" cy="4953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Develop Skills through training in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Telecom Products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Providing Total Solutions covering whole spectrum–Switching, Transmission, Access &amp; Subscriber Premises equipment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&amp; Communication Technology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Management System(NMS)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Encryption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2209800" y="2296638"/>
          <a:ext cx="6248400" cy="189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 txBox="1">
            <a:spLocks noGrp="1"/>
          </p:cNvSpPr>
          <p:nvPr>
            <p:ph sz="quarter" idx="1"/>
          </p:nvPr>
        </p:nvSpPr>
        <p:spPr>
          <a:xfrm>
            <a:off x="457200" y="1143000"/>
            <a:ext cx="8001000" cy="5562600"/>
          </a:xfrm>
          <a:ln algn="ctr"/>
        </p:spPr>
        <p:txBody>
          <a:bodyPr>
            <a:noAutofit/>
          </a:bodyPr>
          <a:lstStyle/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Established in 1948, First Public Sector Undertaking of India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Contributed  70% of landline network for the Nation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telecom solution provider for Civil and </a:t>
            </a:r>
            <a:r>
              <a:rPr lang="en-US" altLang="zh-TW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networks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Rated as No.1 Telecom Turnkey Solution Provider in India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mobile technology, commissioned two prestigious networks – GSM and CDMA for BSNL and MTNL 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Designed and Commissioned most important, strategic and secure   Pan India </a:t>
            </a:r>
            <a:r>
              <a:rPr lang="en-US" altLang="zh-TW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Network – ASCON project for Indian Army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project execution experience (CDMA network in Afghanistan)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Mfg Plants; 1 R&amp;D;  1 NSU ; </a:t>
            </a:r>
            <a:r>
              <a:rPr lang="en-US" altLang="zh-TW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Mktg</a:t>
            </a: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RO &amp; 27 ARO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Manpower  Strength : 6529 Employees (as on 1.11.14)</a:t>
            </a:r>
          </a:p>
          <a:p>
            <a:pPr marL="274320" indent="-274320" defTabSz="995363" eaLnBrk="1" fontAlgn="auto" hangingPunct="1">
              <a:spcAft>
                <a:spcPts val="1800"/>
              </a:spcAft>
              <a:buFont typeface="Wingdings"/>
              <a:buChar char=""/>
              <a:tabLst>
                <a:tab pos="3592513" algn="r"/>
                <a:tab pos="7035800" algn="r"/>
              </a:tabLst>
              <a:defRPr/>
            </a:pPr>
            <a:endParaRPr lang="en-US" altLang="zh-TW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838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 LIMITED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219200"/>
            <a:ext cx="8077200" cy="5402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1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 create an atmosphere of technological and managerial excellence through planned value addition to our employees’ career through HRD intervention.</a:t>
            </a:r>
          </a:p>
          <a:p>
            <a:pPr marL="274320" lvl="1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Employees to gain effectiveness in their assignment through a systematic training intervention for development of appropriate  knowledge, skill and attitude</a:t>
            </a:r>
          </a:p>
          <a:p>
            <a:pPr marL="274320" lvl="1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To update knowledge to avoid obsolescence and enhance professional creativity</a:t>
            </a:r>
          </a:p>
          <a:p>
            <a:pPr marL="274320" lvl="1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q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 enhance the quality of life of individuals and also make them strong leaders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382000" cy="10668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ITI- TRAINING POLICY</a:t>
            </a: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10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Strategy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924800" cy="4876800"/>
          </a:xfrm>
        </p:spPr>
        <p:txBody>
          <a:bodyPr>
            <a:noAutofit/>
          </a:bodyPr>
          <a:lstStyle/>
          <a:p>
            <a:pPr marL="640080" lvl="1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identification of  training needs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(TNA)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GAP Analysis </a:t>
            </a:r>
          </a:p>
          <a:p>
            <a:pPr marL="640080" lvl="1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1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40080" lvl="1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Augmentation of knowledge, skill, attitude through a 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careful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planned Training &amp; Development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initiatives</a:t>
            </a:r>
          </a:p>
          <a:p>
            <a:pPr marL="640080" lvl="1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40080" lvl="1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Designing and </a:t>
            </a:r>
            <a:r>
              <a:rPr 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customising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training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FACILITIES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772400" cy="46482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SIX full-fledged HR - Employee Development centers available with Audio-visual aids at various Units / Plants of ITI  Ltd.,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Bangalore(2),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Naini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Rae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Berali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Mankapur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Palakkad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carrying out the training &amp; development activities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10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HRD Initiatives</a:t>
            </a:r>
            <a:endParaRPr lang="en-US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 Gap Analysis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&amp; Development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Multi-skilling - On the Job Training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(OJT)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Apprentice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Vocational Training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CSR- Project / In-Plant trainees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458200" cy="762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 Gap Analysis</a:t>
            </a:r>
            <a:endParaRPr 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772400" cy="5181600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 Gap Analysis :–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b="1" i="1" dirty="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OD (Org. Development) intervention carried out during 2010-11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 carried, covering around 10500 employees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assess their existing  level of Skills &amp; Skill Gaps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i="1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Objective: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to overcome shortages of skilled resource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identify &amp; document skills - Required Vs Existing.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identify critical / non critical skills for carry out role effectively.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assess existing skill levels and  skill gaps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develop strategies to mitigate skill gaps 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design &amp; develop skill development training programs, OJT, job rotation, transfer of knowledge etc.,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- Training &amp; Development 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153400" cy="51816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Traning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conducted at the units of ITI- Bangalore, 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Raebareli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Mankapur,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Naini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Palakkad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of the art technology and need based training imparted to Executives, Non-Executives  and  Trainees – Diploma Holders, Engineering Graduates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Training in different areas of domain of  technology/projects are imparted viz. </a:t>
            </a:r>
            <a:r>
              <a:rPr lang="en-US" sz="2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technology (</a:t>
            </a:r>
            <a:r>
              <a:rPr lang="en-US" sz="2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GSM,CDMA,CorDECT</a:t>
            </a:r>
            <a:r>
              <a:rPr lang="en-US" sz="2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MLLN, CSN, E10B, GPON, NGN, STP, MW transmission, SDH Product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</a:t>
            </a:r>
            <a:r>
              <a:rPr lang="en-US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conducted by efficient &amp;  expert resource persons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In-House Training and External Training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772400" y="6096000"/>
            <a:ext cx="990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r>
              <a:rPr lang="en-US" b="1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Cont…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defRPr/>
            </a:pPr>
            <a:endParaRPr lang="en-US" b="1" dirty="0">
              <a:latin typeface="+mn-lt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8382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&amp; Development- Stats  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990600"/>
          <a:ext cx="8610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371"/>
                <a:gridCol w="1184654"/>
                <a:gridCol w="1263829"/>
                <a:gridCol w="1431086"/>
                <a:gridCol w="1456260"/>
                <a:gridCol w="1295400"/>
              </a:tblGrid>
              <a:tr h="76541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Year </a:t>
                      </a:r>
                      <a:endParaRPr lang="en-U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2013-2014</a:t>
                      </a:r>
                      <a:endParaRPr lang="en-U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2012-2013</a:t>
                      </a:r>
                      <a:endParaRPr lang="en-U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2011-</a:t>
                      </a:r>
                    </a:p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2012</a:t>
                      </a:r>
                      <a:endParaRPr lang="en-U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2010-</a:t>
                      </a:r>
                    </a:p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2011</a:t>
                      </a:r>
                      <a:endParaRPr lang="en-U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2009-2010</a:t>
                      </a:r>
                      <a:endParaRPr lang="en-U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94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r>
                        <a:rPr lang="en-U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Manpower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8516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9512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10616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11737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12556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83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 of Training </a:t>
                      </a:r>
                      <a:r>
                        <a:rPr lang="en-US" sz="16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Programmes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121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161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133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109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36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Training </a:t>
                      </a:r>
                      <a:r>
                        <a:rPr lang="en-US" sz="16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Mandays</a:t>
                      </a:r>
                      <a:r>
                        <a:rPr lang="en-U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Achieved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3437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6100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3733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4575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4128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22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Employees</a:t>
                      </a:r>
                      <a:r>
                        <a:rPr lang="en-U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Trained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3029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4530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3078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3366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2902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22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Employees</a:t>
                      </a:r>
                      <a:r>
                        <a:rPr lang="en-U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Trained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36%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48%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29%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29%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23%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52400" y="0"/>
            <a:ext cx="8458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000" b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HRD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939</TotalTime>
  <Words>1189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ITI LIMITED   Training  And Development </vt:lpstr>
      <vt:lpstr>ITI LIMITED</vt:lpstr>
      <vt:lpstr>ITI- TRAINING POLICY</vt:lpstr>
      <vt:lpstr> The Strategy</vt:lpstr>
      <vt:lpstr>TRAINING FACILITIES</vt:lpstr>
      <vt:lpstr> HRD Initiatives</vt:lpstr>
      <vt:lpstr>Skill Gap Analysis</vt:lpstr>
      <vt:lpstr>Learning - Training &amp; Development </vt:lpstr>
      <vt:lpstr>Training &amp; Development- Stats  </vt:lpstr>
      <vt:lpstr>MULTI SKILLING -OJT</vt:lpstr>
      <vt:lpstr>Mentoring</vt:lpstr>
      <vt:lpstr>Apprentices Training</vt:lpstr>
      <vt:lpstr>Vocational Training</vt:lpstr>
      <vt:lpstr>CSR – Training</vt:lpstr>
      <vt:lpstr>PowerPoint Presentation</vt:lpstr>
      <vt:lpstr>ITI’s ROAD MAP  skill development  through training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Development</dc:title>
  <dc:creator>User</dc:creator>
  <cp:lastModifiedBy>Savita</cp:lastModifiedBy>
  <cp:revision>172</cp:revision>
  <dcterms:created xsi:type="dcterms:W3CDTF">2006-08-16T00:00:00Z</dcterms:created>
  <dcterms:modified xsi:type="dcterms:W3CDTF">2014-12-05T09:57:54Z</dcterms:modified>
</cp:coreProperties>
</file>