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27" r:id="rId4"/>
    <p:sldId id="306" r:id="rId5"/>
    <p:sldId id="346" r:id="rId6"/>
    <p:sldId id="260" r:id="rId7"/>
    <p:sldId id="312" r:id="rId8"/>
    <p:sldId id="319" r:id="rId9"/>
    <p:sldId id="329" r:id="rId10"/>
    <p:sldId id="339" r:id="rId11"/>
    <p:sldId id="314" r:id="rId12"/>
    <p:sldId id="315" r:id="rId13"/>
    <p:sldId id="265" r:id="rId14"/>
    <p:sldId id="341" r:id="rId15"/>
    <p:sldId id="342" r:id="rId16"/>
    <p:sldId id="343" r:id="rId17"/>
    <p:sldId id="335" r:id="rId18"/>
    <p:sldId id="272" r:id="rId19"/>
    <p:sldId id="330" r:id="rId20"/>
    <p:sldId id="331" r:id="rId21"/>
    <p:sldId id="304" r:id="rId22"/>
    <p:sldId id="303" r:id="rId23"/>
    <p:sldId id="344" r:id="rId24"/>
    <p:sldId id="345" r:id="rId25"/>
    <p:sldId id="298" r:id="rId26"/>
  </p:sldIdLst>
  <p:sldSz cx="9144000" cy="6858000" type="screen4x3"/>
  <p:notesSz cx="7315200" cy="9601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75" y="19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94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/>
            </a:lvl1pPr>
          </a:lstStyle>
          <a:p>
            <a:fld id="{2905D581-3538-4B42-8459-2B90BFA7DF3A}" type="datetimeFigureOut">
              <a:rPr lang="en-US"/>
              <a:pPr/>
              <a:t>12/5/2014</a:t>
            </a:fld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/>
            </a:lvl1pPr>
          </a:lstStyle>
          <a:p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/>
            </a:lvl1pPr>
          </a:lstStyle>
          <a:p>
            <a:fld id="{B63F9D02-2E5F-4195-9996-0B8843BBC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55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500">
              <a:ea typeface="+mn-ea"/>
            </a:endParaRPr>
          </a:p>
        </p:txBody>
      </p:sp>
      <p:sp>
        <p:nvSpPr>
          <p:cNvPr id="13326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0234613" y="-6956425"/>
            <a:ext cx="20473988" cy="15357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62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29300" cy="430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60839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25"/>
          <p:cNvSpPr txBox="1">
            <a:spLocks noChangeArrowheads="1"/>
          </p:cNvSpPr>
          <p:nvPr/>
        </p:nvSpPr>
        <p:spPr bwMode="auto">
          <a:xfrm>
            <a:off x="1219200" y="730250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15363" name="Rectangle 1026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32475" cy="4303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247313" y="-6956425"/>
            <a:ext cx="20496213" cy="15371763"/>
          </a:xfrm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9937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219200" y="730250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9937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1219200" y="730250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32475" cy="4303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1219200" y="730250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32475" cy="4303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237788" y="-6956425"/>
            <a:ext cx="20477163" cy="15357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30887" cy="43021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-6956425"/>
            <a:ext cx="1588" cy="153717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32475" cy="4303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-6956425"/>
            <a:ext cx="1588" cy="153717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32475" cy="4303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219200" y="730250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32475" cy="4303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247313" y="-6956425"/>
            <a:ext cx="20496213" cy="15371763"/>
          </a:xfrm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9937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219200" y="730250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32475" cy="43037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247313" y="-6956425"/>
            <a:ext cx="20496213" cy="15371763"/>
          </a:xfrm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9937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19200" y="730250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pPr defTabSz="482600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50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9937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8B830-BF35-41D5-B675-3B94BB3D5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A27EF-565B-4530-9F3D-658B15046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5813" cy="4854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4854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1C5B0-30F9-4642-B2E7-BC96D6C9A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E70D7-FC3D-4A2D-9EFB-8B4D32580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7700-82B3-4110-A16A-2A8D6493C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54088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54088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540B9-7CBC-4DA3-8126-431937C04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EAEC7-00AE-47B0-911C-D30D3511A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D10A6-B24C-4136-AB98-B1D519A5B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BECF1-4FC5-45FE-90C7-C92285E32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7C64C-E156-461C-ACD9-3218598BB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49D5E-A1E6-4B51-B64A-925D354AE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96213" y="5997575"/>
            <a:ext cx="1347787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13" y="5981700"/>
            <a:ext cx="12192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lum bright="30000"/>
          </a:blip>
          <a:srcRect t="88892" b="4445"/>
          <a:stretch>
            <a:fillRect/>
          </a:stretch>
        </p:blipFill>
        <p:spPr bwMode="auto">
          <a:xfrm>
            <a:off x="-6350" y="6400800"/>
            <a:ext cx="91503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>
            <a:lum bright="30000"/>
          </a:blip>
          <a:srcRect t="82225" b="4445"/>
          <a:stretch>
            <a:fillRect/>
          </a:stretch>
        </p:blipFill>
        <p:spPr bwMode="auto">
          <a:xfrm>
            <a:off x="0" y="0"/>
            <a:ext cx="9155113" cy="912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8013" cy="56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4088"/>
            <a:ext cx="8228013" cy="3976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444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8500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6838" y="6400800"/>
            <a:ext cx="2293937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/>
              <a:t>09/02/13</a:t>
            </a:r>
          </a:p>
        </p:txBody>
      </p:sp>
      <p:sp>
        <p:nvSpPr>
          <p:cNvPr id="8500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7729538" y="6440488"/>
            <a:ext cx="1354137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00FF"/>
                </a:solidFill>
                <a:ea typeface="+mn-ea"/>
              </a:defRPr>
            </a:lvl1pPr>
          </a:lstStyle>
          <a:p>
            <a:pPr>
              <a:defRPr/>
            </a:pPr>
            <a:fld id="{EC3A3258-976A-4F65-9AA6-3CAC82D60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5002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2624138" y="6400800"/>
            <a:ext cx="4494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j-lt"/>
          <a:ea typeface="Lucida Sans Unicode" pitchFamily="34" charset="0"/>
          <a:cs typeface="+mj-cs"/>
        </a:defRPr>
      </a:lvl1pPr>
      <a:lvl2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2pPr>
      <a:lvl3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3pPr>
      <a:lvl4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4pPr>
      <a:lvl5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2971800" indent="-2286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3429000" indent="-2286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3886200" indent="-2286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95000"/>
        </a:lnSpc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57200" rtl="0" eaLnBrk="0" fontAlgn="base" hangingPunct="0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6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57200" rtl="0" eaLnBrk="0" fontAlgn="base" hangingPunct="0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57200" rtl="0" eaLnBrk="0" fontAlgn="base" hangingPunct="0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57200" rtl="0" eaLnBrk="0" fontAlgn="base" hangingPunct="0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57200" rtl="0" fontAlgn="base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95000"/>
        </a:lnSpc>
        <a:spcBef>
          <a:spcPts val="1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267200" cy="309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" y="5867400"/>
            <a:ext cx="8458200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  <a:latin typeface="Monotype Corsiva" pitchFamily="66" charset="0"/>
              </a:rPr>
              <a:t>an ISO 9001:2008 Certified</a:t>
            </a:r>
            <a:endParaRPr lang="en-GB" sz="4000" b="1">
              <a:solidFill>
                <a:srgbClr val="000000"/>
              </a:solidFill>
              <a:latin typeface="Monotype Corsiva" pitchFamily="66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83820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lnSpc>
                <a:spcPct val="8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C</a:t>
            </a:r>
            <a:r>
              <a:rPr lang="en-GB" sz="3600" b="1">
                <a:solidFill>
                  <a:srgbClr val="000000"/>
                </a:solidFill>
                <a:latin typeface="Monotype Corsiva" pitchFamily="66" charset="0"/>
              </a:rPr>
              <a:t>entre for </a:t>
            </a: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E</a:t>
            </a:r>
            <a:r>
              <a:rPr lang="en-GB" sz="3600" b="1">
                <a:solidFill>
                  <a:srgbClr val="000000"/>
                </a:solidFill>
                <a:latin typeface="Monotype Corsiva" pitchFamily="66" charset="0"/>
              </a:rPr>
              <a:t>xcellence in </a:t>
            </a:r>
          </a:p>
          <a:p>
            <a:pPr algn="ctr" eaLnBrk="0" hangingPunct="0">
              <a:lnSpc>
                <a:spcPct val="8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T</a:t>
            </a:r>
            <a:r>
              <a:rPr lang="en-GB" sz="3600" b="1">
                <a:solidFill>
                  <a:srgbClr val="000000"/>
                </a:solidFill>
                <a:latin typeface="Monotype Corsiva" pitchFamily="66" charset="0"/>
              </a:rPr>
              <a:t>elecom </a:t>
            </a: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T</a:t>
            </a:r>
            <a:r>
              <a:rPr lang="en-GB" sz="3600" b="1">
                <a:solidFill>
                  <a:srgbClr val="000000"/>
                </a:solidFill>
                <a:latin typeface="Monotype Corsiva" pitchFamily="66" charset="0"/>
              </a:rPr>
              <a:t>echnology &amp; </a:t>
            </a: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M</a:t>
            </a:r>
            <a:r>
              <a:rPr lang="en-GB" sz="3600" b="1">
                <a:solidFill>
                  <a:srgbClr val="000000"/>
                </a:solidFill>
                <a:latin typeface="Monotype Corsiva" pitchFamily="66" charset="0"/>
              </a:rPr>
              <a:t>anagement</a:t>
            </a:r>
            <a:endParaRPr lang="en-GB" sz="3200">
              <a:solidFill>
                <a:srgbClr val="00000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819400"/>
            <a:ext cx="4419600" cy="2916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AutoShape 6"/>
          <p:cNvSpPr>
            <a:spLocks noChangeArrowheads="1"/>
          </p:cNvSpPr>
          <p:nvPr/>
        </p:nvSpPr>
        <p:spPr bwMode="auto">
          <a:xfrm>
            <a:off x="381000" y="152400"/>
            <a:ext cx="8153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 CETTM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0" y="1143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Times New Roman" pitchFamily="18" charset="0"/>
              <a:buNone/>
              <a:tabLst>
                <a:tab pos="0" algn="l"/>
                <a:tab pos="334963" algn="l"/>
                <a:tab pos="723900" algn="l"/>
                <a:tab pos="885825" algn="l"/>
                <a:tab pos="1800225" algn="l"/>
                <a:tab pos="2714625" algn="l"/>
                <a:tab pos="3629025" algn="l"/>
                <a:tab pos="4543425" algn="l"/>
                <a:tab pos="5457825" algn="l"/>
                <a:tab pos="6372225" algn="l"/>
                <a:tab pos="7286625" algn="l"/>
                <a:tab pos="8201025" algn="l"/>
                <a:tab pos="9115425" algn="l"/>
                <a:tab pos="10029825" algn="l"/>
                <a:tab pos="10033000" algn="l"/>
                <a:tab pos="10490200" algn="l"/>
                <a:tab pos="10491788" algn="l"/>
                <a:tab pos="10493375" algn="l"/>
                <a:tab pos="10763250" algn="l"/>
              </a:tabLst>
            </a:pPr>
            <a:r>
              <a:rPr lang="en-GB" altLang="en-US">
                <a:solidFill>
                  <a:srgbClr val="993300"/>
                </a:solidFill>
              </a:rPr>
              <a:t>		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152400" y="99060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676400" y="1641475"/>
            <a:ext cx="4114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BROADBAND	 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SDH &amp; OF</a:t>
            </a:r>
            <a:r>
              <a:rPr lang="en-US" altLang="en-US" b="1">
                <a:solidFill>
                  <a:schemeClr val="tx1"/>
                </a:solidFill>
              </a:rPr>
              <a:t> Systems</a:t>
            </a:r>
            <a:endParaRPr lang="en-GB" alt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GSM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MPLS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FTTH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OCB 283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OFC CABLE 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EWSD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28676" name="AutoShape 5"/>
          <p:cNvSpPr>
            <a:spLocks noChangeArrowheads="1"/>
          </p:cNvSpPr>
          <p:nvPr/>
        </p:nvSpPr>
        <p:spPr bwMode="auto">
          <a:xfrm>
            <a:off x="685800" y="457200"/>
            <a:ext cx="77724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50000">
                <a:srgbClr val="008000"/>
              </a:gs>
              <a:gs pos="100000">
                <a:srgbClr val="FFFFFF"/>
              </a:gs>
            </a:gsLst>
            <a:lin ang="189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Telecom Technology Labs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3978275"/>
          </a:xfrm>
        </p:spPr>
        <p:txBody>
          <a:bodyPr lIns="0" tIns="0" rIns="0" bIns="0"/>
          <a:lstStyle/>
          <a:p>
            <a:pPr eaLnBrk="1" hangingPunct="1">
              <a:spcAft>
                <a:spcPts val="1000"/>
              </a:spcAft>
              <a:buFont typeface="Times New Roman" pitchFamily="18" charset="0"/>
              <a:buNone/>
            </a:pPr>
            <a:r>
              <a:rPr lang="en-US" sz="3200" b="1" smtClean="0">
                <a:solidFill>
                  <a:schemeClr val="tx1"/>
                </a:solidFill>
              </a:rPr>
              <a:t>Computer Lab </a:t>
            </a:r>
          </a:p>
          <a:p>
            <a:pPr eaLnBrk="1" hangingPunct="1">
              <a:spcAft>
                <a:spcPts val="1000"/>
              </a:spcAft>
            </a:pPr>
            <a:r>
              <a:rPr lang="en-US" sz="2600" smtClean="0"/>
              <a:t>6 fully networked Computer labs, 2 ADSL Broadband  lab</a:t>
            </a:r>
          </a:p>
          <a:p>
            <a:pPr eaLnBrk="1" hangingPunct="1">
              <a:spcAft>
                <a:spcPts val="1000"/>
              </a:spcAft>
            </a:pPr>
            <a:r>
              <a:rPr lang="en-US" sz="2600" smtClean="0"/>
              <a:t>Network lab equipped with CISCO Switches &amp; CISCO Integrated Services  Routers</a:t>
            </a:r>
            <a:endParaRPr lang="en-US" sz="2600" smtClean="0">
              <a:solidFill>
                <a:schemeClr val="tx1"/>
              </a:solidFill>
            </a:endParaRPr>
          </a:p>
          <a:p>
            <a:pPr eaLnBrk="1" hangingPunct="1">
              <a:spcAft>
                <a:spcPts val="1000"/>
              </a:spcAft>
            </a:pPr>
            <a:r>
              <a:rPr lang="en-US" sz="2600" smtClean="0">
                <a:solidFill>
                  <a:schemeClr val="tx1"/>
                </a:solidFill>
              </a:rPr>
              <a:t>Option for Broadband/Leased line internet connectivity</a:t>
            </a:r>
          </a:p>
          <a:p>
            <a:pPr eaLnBrk="1" hangingPunct="1">
              <a:spcAft>
                <a:spcPts val="1000"/>
              </a:spcAft>
            </a:pPr>
            <a:r>
              <a:rPr lang="en-US" sz="2600" smtClean="0">
                <a:solidFill>
                  <a:schemeClr val="tx1"/>
                </a:solidFill>
              </a:rPr>
              <a:t>suitable for all kind of IT training</a:t>
            </a:r>
          </a:p>
          <a:p>
            <a:pPr eaLnBrk="1" hangingPunct="1">
              <a:spcAft>
                <a:spcPts val="1000"/>
              </a:spcAft>
            </a:pPr>
            <a:r>
              <a:rPr lang="en-US" sz="2600" smtClean="0">
                <a:solidFill>
                  <a:schemeClr val="tx1"/>
                </a:solidFill>
              </a:rPr>
              <a:t>A computer lab equipped with Cisco Routers exclusive for networking courses</a:t>
            </a:r>
          </a:p>
          <a:p>
            <a:pPr eaLnBrk="1" hangingPunct="1">
              <a:spcAft>
                <a:spcPts val="1000"/>
              </a:spcAft>
            </a:pPr>
            <a:r>
              <a:rPr lang="en-US" smtClean="0"/>
              <a:t>Suitable for all kinds of IT training</a:t>
            </a:r>
            <a:endParaRPr lang="en-US" sz="2600" smtClean="0"/>
          </a:p>
          <a:p>
            <a:pPr eaLnBrk="1" hangingPunct="1">
              <a:spcAft>
                <a:spcPts val="1000"/>
              </a:spcAft>
            </a:pPr>
            <a:endParaRPr lang="en-US" sz="2600" smtClean="0">
              <a:solidFill>
                <a:schemeClr val="tx1"/>
              </a:solidFill>
            </a:endParaRPr>
          </a:p>
        </p:txBody>
      </p:sp>
      <p:sp>
        <p:nvSpPr>
          <p:cNvPr id="29698" name="AutoShape 3"/>
          <p:cNvSpPr>
            <a:spLocks noChangeArrowheads="1"/>
          </p:cNvSpPr>
          <p:nvPr/>
        </p:nvSpPr>
        <p:spPr bwMode="auto">
          <a:xfrm>
            <a:off x="685800" y="152400"/>
            <a:ext cx="79248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en-US" altLang="en-US" sz="4000" b="1">
                <a:solidFill>
                  <a:srgbClr val="000000"/>
                </a:solidFill>
                <a:latin typeface="Monotype Corsiva" pitchFamily="66" charset="0"/>
              </a:rPr>
              <a:t>Infrastructure Leasing</a:t>
            </a:r>
            <a:endParaRPr lang="en-GB" altLang="en-US" sz="4000" b="1">
              <a:solidFill>
                <a:srgbClr val="0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971800"/>
            <a:ext cx="3657600" cy="298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505200"/>
            <a:ext cx="3200400" cy="252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990600"/>
            <a:ext cx="3581400" cy="264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8" name="AutoShape 8"/>
          <p:cNvSpPr>
            <a:spLocks noChangeArrowheads="1"/>
          </p:cNvSpPr>
          <p:nvPr/>
        </p:nvSpPr>
        <p:spPr bwMode="auto">
          <a:xfrm>
            <a:off x="685800" y="152400"/>
            <a:ext cx="79248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en-US" altLang="en-US" sz="4000" b="1">
                <a:solidFill>
                  <a:srgbClr val="000000"/>
                </a:solidFill>
                <a:latin typeface="Monotype Corsiva" pitchFamily="66" charset="0"/>
              </a:rPr>
              <a:t>Computer Labs</a:t>
            </a:r>
            <a:endParaRPr lang="en-GB" altLang="en-US" sz="4000" b="1">
              <a:solidFill>
                <a:srgbClr val="0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3962400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71800"/>
            <a:ext cx="4267200" cy="311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5" name="AutoShape 4"/>
          <p:cNvSpPr>
            <a:spLocks noChangeArrowheads="1"/>
          </p:cNvSpPr>
          <p:nvPr/>
        </p:nvSpPr>
        <p:spPr bwMode="auto">
          <a:xfrm>
            <a:off x="533400" y="3429000"/>
            <a:ext cx="3352800" cy="2667000"/>
          </a:xfrm>
          <a:prstGeom prst="flowChartMultidocument">
            <a:avLst/>
          </a:prstGeom>
          <a:solidFill>
            <a:schemeClr val="accent1">
              <a:alpha val="50195"/>
            </a:schemeClr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Telecom</a:t>
            </a:r>
          </a:p>
          <a:p>
            <a:pPr algn="ctr" eaLnBrk="0" hangingPunct="0">
              <a:lnSpc>
                <a:spcPct val="9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Labs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"/>
            <a:ext cx="4114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latin typeface="Monotype Corsiva" pitchFamily="66" charset="0"/>
              </a:rPr>
              <a:t>OCB-283 Digital Switching LAB</a:t>
            </a:r>
          </a:p>
        </p:txBody>
      </p:sp>
      <p:pic>
        <p:nvPicPr>
          <p:cNvPr id="35842" name="Picture 3" descr="I:\cettm photos 4-5-06\08860035.JPG"/>
          <p:cNvPicPr>
            <a:picLocks noGrp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066800"/>
            <a:ext cx="7315200" cy="4814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8013" cy="569913"/>
          </a:xfrm>
        </p:spPr>
        <p:txBody>
          <a:bodyPr/>
          <a:lstStyle/>
          <a:p>
            <a:r>
              <a:rPr lang="en-US" sz="3200" b="1" smtClean="0">
                <a:latin typeface="Monotype Corsiva" pitchFamily="66" charset="0"/>
              </a:rPr>
              <a:t>OFC LAB</a:t>
            </a:r>
          </a:p>
        </p:txBody>
      </p:sp>
      <p:pic>
        <p:nvPicPr>
          <p:cNvPr id="36866" name="Picture 4" descr="I:\validation session\DSC09702.JPG"/>
          <p:cNvPicPr>
            <a:picLocks noGrp="1" noChangeArrowheads="1"/>
          </p:cNvPicPr>
          <p:nvPr>
            <p:ph type="body"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>
            <a:off x="457200" y="1066800"/>
            <a:ext cx="7620000" cy="4967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8013" cy="569913"/>
          </a:xfrm>
        </p:spPr>
        <p:txBody>
          <a:bodyPr/>
          <a:lstStyle/>
          <a:p>
            <a:r>
              <a:rPr lang="en-US" sz="3600" b="1" smtClean="0">
                <a:latin typeface="Monotype Corsiva" pitchFamily="66" charset="0"/>
              </a:rPr>
              <a:t>Transmission Lab</a:t>
            </a:r>
          </a:p>
        </p:txBody>
      </p:sp>
      <p:pic>
        <p:nvPicPr>
          <p:cNvPr id="37890" name="Picture 2"/>
          <p:cNvPicPr>
            <a:picLocks noGrp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066800"/>
            <a:ext cx="7772400" cy="4967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3"/>
          <p:cNvSpPr txBox="1">
            <a:spLocks noChangeArrowheads="1"/>
          </p:cNvSpPr>
          <p:nvPr/>
        </p:nvSpPr>
        <p:spPr bwMode="auto">
          <a:xfrm>
            <a:off x="0" y="4800600"/>
            <a:ext cx="6172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en-US" sz="2500">
              <a:solidFill>
                <a:schemeClr val="tx1"/>
              </a:solidFill>
            </a:endParaRP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313" y="2286000"/>
            <a:ext cx="320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0288" y="43434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6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The Library</a:t>
            </a: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533400" y="4343400"/>
            <a:ext cx="49530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solidFill>
                  <a:schemeClr val="tx1"/>
                </a:solidFill>
              </a:rPr>
              <a:t>Fully Automated RFID Library</a:t>
            </a:r>
          </a:p>
          <a:p>
            <a:pPr>
              <a:lnSpc>
                <a:spcPct val="90000"/>
              </a:lnSpc>
              <a:spcBef>
                <a:spcPts val="140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>
                <a:solidFill>
                  <a:schemeClr val="tx1"/>
                </a:solidFill>
              </a:rPr>
              <a:t>Approx 8</a:t>
            </a:r>
            <a:r>
              <a:rPr lang="en-US">
                <a:solidFill>
                  <a:schemeClr val="tx1"/>
                </a:solidFill>
              </a:rPr>
              <a:t>5</a:t>
            </a:r>
            <a:r>
              <a:rPr lang="en-GB" altLang="en-US">
                <a:solidFill>
                  <a:schemeClr val="tx1"/>
                </a:solidFill>
              </a:rPr>
              <a:t>00 books ranging from Technical &amp; Management to General reading</a:t>
            </a:r>
          </a:p>
        </p:txBody>
      </p:sp>
      <p:pic>
        <p:nvPicPr>
          <p:cNvPr id="38918" name="Picture 7" descr="CETTM Li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17588"/>
            <a:ext cx="35814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8382000" cy="4735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38" name="AutoShape 4"/>
          <p:cNvSpPr>
            <a:spLocks noChangeArrowheads="1"/>
          </p:cNvSpPr>
          <p:nvPr/>
        </p:nvSpPr>
        <p:spPr bwMode="auto">
          <a:xfrm>
            <a:off x="762000" y="228600"/>
            <a:ext cx="7772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Hostel Facility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AutoShape 2"/>
          <p:cNvSpPr>
            <a:spLocks noChangeArrowheads="1"/>
          </p:cNvSpPr>
          <p:nvPr/>
        </p:nvSpPr>
        <p:spPr bwMode="auto">
          <a:xfrm>
            <a:off x="304800" y="228600"/>
            <a:ext cx="3352800" cy="2667000"/>
          </a:xfrm>
          <a:prstGeom prst="flowChartMultidocument">
            <a:avLst/>
          </a:prstGeom>
          <a:gradFill rotWithShape="0">
            <a:gsLst>
              <a:gs pos="0">
                <a:srgbClr val="008000"/>
              </a:gs>
              <a:gs pos="100000">
                <a:srgbClr val="FFFFFF"/>
              </a:gs>
            </a:gsLst>
            <a:path path="rect">
              <a:fillToRect l="100000" t="100000"/>
            </a:path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Hostel Room </a:t>
            </a:r>
          </a:p>
          <a:p>
            <a:pPr algn="ctr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Dual </a:t>
            </a:r>
          </a:p>
          <a:p>
            <a:pPr algn="ctr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Occupancy</a:t>
            </a:r>
          </a:p>
        </p:txBody>
      </p:sp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505200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838200"/>
            <a:ext cx="43434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019800" y="3886200"/>
            <a:ext cx="2438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414 No.s </a:t>
            </a:r>
          </a:p>
          <a:p>
            <a:pPr defTabSz="914400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(299 furnished)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533400" y="152400"/>
            <a:ext cx="8153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b="1">
                <a:solidFill>
                  <a:srgbClr val="000000"/>
                </a:solidFill>
                <a:latin typeface="Monotype Corsiva" pitchFamily="66" charset="0"/>
              </a:rPr>
              <a:t> CETTM…In Pursuit of Excellence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09600" y="1371600"/>
            <a:ext cx="7924800" cy="272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u="sng">
                <a:solidFill>
                  <a:srgbClr val="000000"/>
                </a:solidFill>
              </a:rPr>
              <a:t>CETTM VISION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3200" b="1">
              <a:solidFill>
                <a:srgbClr val="000000"/>
              </a:solidFill>
            </a:endParaRP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3200" b="1">
              <a:solidFill>
                <a:srgbClr val="000000"/>
              </a:solidFill>
            </a:endParaRP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</a:rPr>
              <a:t> To become the most preferred training institution in advanced telecom technology and management in Afro-Asian region.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2"/>
          <p:cNvSpPr>
            <a:spLocks noChangeArrowheads="1"/>
          </p:cNvSpPr>
          <p:nvPr/>
        </p:nvSpPr>
        <p:spPr bwMode="auto">
          <a:xfrm>
            <a:off x="152400" y="152400"/>
            <a:ext cx="2971800" cy="2362200"/>
          </a:xfrm>
          <a:prstGeom prst="flowChartMultidocument">
            <a:avLst/>
          </a:prstGeom>
          <a:gradFill rotWithShape="0">
            <a:gsLst>
              <a:gs pos="0">
                <a:srgbClr val="008000"/>
              </a:gs>
              <a:gs pos="100000">
                <a:srgbClr val="FFFFFF"/>
              </a:gs>
            </a:gsLst>
            <a:path path="rect">
              <a:fillToRect l="100000" t="100000"/>
            </a:path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Hostel Room</a:t>
            </a:r>
          </a:p>
          <a:p>
            <a:pPr algn="ctr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Single</a:t>
            </a:r>
          </a:p>
          <a:p>
            <a:pPr algn="ctr"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Occupancy</a:t>
            </a:r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4850" y="1981200"/>
            <a:ext cx="567055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04800" y="3124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21 Nos.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8077200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1. Converged Communication 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2. Optical Fiber Cable and Systems 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3. 3G UMTS Network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4. Data Communication 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5. IP MPLS &amp; ADSL Technology 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6. MySQL Database 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7. PHP Programming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8. UNIX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200">
                <a:solidFill>
                  <a:schemeClr val="tx1"/>
                </a:solidFill>
              </a:rPr>
              <a:t>9. RedHAT (RHCSA &amp; RHCE)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sz="3200">
              <a:solidFill>
                <a:schemeClr val="tx1"/>
              </a:solidFill>
            </a:endParaRP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44034" name="AutoShape 3"/>
          <p:cNvSpPr>
            <a:spLocks noChangeArrowheads="1"/>
          </p:cNvSpPr>
          <p:nvPr/>
        </p:nvSpPr>
        <p:spPr bwMode="auto">
          <a:xfrm>
            <a:off x="685800" y="152400"/>
            <a:ext cx="8153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1-Week course for Engg Students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85800" y="5334000"/>
            <a:ext cx="71628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22263" indent="-322263" algn="r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</a:rPr>
              <a:t>(Vacation batches conducted during June &amp; Dec)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050"/>
          <p:cNvSpPr txBox="1">
            <a:spLocks noChangeArrowheads="1"/>
          </p:cNvSpPr>
          <p:nvPr/>
        </p:nvSpPr>
        <p:spPr bwMode="auto">
          <a:xfrm>
            <a:off x="609600" y="1295400"/>
            <a:ext cx="8077200" cy="327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600">
                <a:solidFill>
                  <a:schemeClr val="tx1"/>
                </a:solidFill>
              </a:rPr>
              <a:t>1.  GSM &amp; 3G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600">
                <a:solidFill>
                  <a:schemeClr val="tx1"/>
                </a:solidFill>
              </a:rPr>
              <a:t>2.  MPLS Technology and Services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600">
                <a:solidFill>
                  <a:schemeClr val="tx1"/>
                </a:solidFill>
              </a:rPr>
              <a:t>3.  Broadband Technology and Services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600">
                <a:solidFill>
                  <a:schemeClr val="tx1"/>
                </a:solidFill>
              </a:rPr>
              <a:t>4.  Optical Fiber Cable and Systems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600">
                <a:solidFill>
                  <a:schemeClr val="tx1"/>
                </a:solidFill>
              </a:rPr>
              <a:t>5.  Digital Switching and NGN</a:t>
            </a:r>
          </a:p>
          <a:p>
            <a:pPr marL="322263" indent="-322263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sz="3600">
                <a:solidFill>
                  <a:schemeClr val="tx1"/>
                </a:solidFill>
              </a:rPr>
              <a:t>6.  Information Technology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46082" name="AutoShape 2051"/>
          <p:cNvSpPr>
            <a:spLocks noChangeArrowheads="1"/>
          </p:cNvSpPr>
          <p:nvPr/>
        </p:nvSpPr>
        <p:spPr bwMode="auto">
          <a:xfrm>
            <a:off x="685800" y="152400"/>
            <a:ext cx="79248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     Projects for Engg Students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1143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Times New Roman" pitchFamily="18" charset="0"/>
              <a:buNone/>
              <a:tabLst>
                <a:tab pos="0" algn="l"/>
                <a:tab pos="334963" algn="l"/>
                <a:tab pos="723900" algn="l"/>
                <a:tab pos="885825" algn="l"/>
                <a:tab pos="1800225" algn="l"/>
                <a:tab pos="2714625" algn="l"/>
                <a:tab pos="3629025" algn="l"/>
                <a:tab pos="4543425" algn="l"/>
                <a:tab pos="5457825" algn="l"/>
                <a:tab pos="6372225" algn="l"/>
                <a:tab pos="7286625" algn="l"/>
                <a:tab pos="8201025" algn="l"/>
                <a:tab pos="9115425" algn="l"/>
                <a:tab pos="10029825" algn="l"/>
                <a:tab pos="10033000" algn="l"/>
                <a:tab pos="10490200" algn="l"/>
                <a:tab pos="10491788" algn="l"/>
                <a:tab pos="10493375" algn="l"/>
                <a:tab pos="10763250" algn="l"/>
              </a:tabLst>
            </a:pPr>
            <a:r>
              <a:rPr lang="en-GB" altLang="en-US">
                <a:solidFill>
                  <a:srgbClr val="993300"/>
                </a:solidFill>
              </a:rPr>
              <a:t>		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52400" y="99060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38200" y="1066800"/>
            <a:ext cx="3657600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NTPC 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Power Grid Corp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Railtel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TCIL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Railways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Intelligence Agencies 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SBI 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Maharastra Elect Board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Mazgaon Dock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altLang="en-US" b="1">
                <a:solidFill>
                  <a:schemeClr val="tx1"/>
                </a:solidFill>
              </a:rPr>
              <a:t>AAI</a:t>
            </a:r>
            <a:endParaRPr lang="en-GB" alt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50000">
                <a:srgbClr val="008000"/>
              </a:gs>
              <a:gs pos="100000">
                <a:srgbClr val="FFFFFF"/>
              </a:gs>
            </a:gsLst>
            <a:lin ang="189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Our Corporate Clients</a:t>
            </a:r>
          </a:p>
        </p:txBody>
      </p:sp>
      <p:sp>
        <p:nvSpPr>
          <p:cNvPr id="60422" name="Text Box 4"/>
          <p:cNvSpPr txBox="1">
            <a:spLocks noChangeArrowheads="1"/>
          </p:cNvSpPr>
          <p:nvPr/>
        </p:nvSpPr>
        <p:spPr bwMode="auto">
          <a:xfrm>
            <a:off x="4932363" y="1131888"/>
            <a:ext cx="3505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Tech Mahindra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Vodafone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L&amp;T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Balaji Inst of Mgmt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ATOS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Welingkar Inst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Terna Engg. College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Tata Telecom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altLang="en-US" b="1">
                <a:solidFill>
                  <a:schemeClr val="tx1"/>
                </a:solidFill>
              </a:rPr>
              <a:t>Min. of ICT Afganistan</a:t>
            </a:r>
            <a:endParaRPr lang="en-GB" alt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1143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Times New Roman" pitchFamily="18" charset="0"/>
              <a:buNone/>
              <a:tabLst>
                <a:tab pos="0" algn="l"/>
                <a:tab pos="334963" algn="l"/>
                <a:tab pos="723900" algn="l"/>
                <a:tab pos="885825" algn="l"/>
                <a:tab pos="1800225" algn="l"/>
                <a:tab pos="2714625" algn="l"/>
                <a:tab pos="3629025" algn="l"/>
                <a:tab pos="4543425" algn="l"/>
                <a:tab pos="5457825" algn="l"/>
                <a:tab pos="6372225" algn="l"/>
                <a:tab pos="7286625" algn="l"/>
                <a:tab pos="8201025" algn="l"/>
                <a:tab pos="9115425" algn="l"/>
                <a:tab pos="10029825" algn="l"/>
                <a:tab pos="10033000" algn="l"/>
                <a:tab pos="10490200" algn="l"/>
                <a:tab pos="10491788" algn="l"/>
                <a:tab pos="10493375" algn="l"/>
                <a:tab pos="10763250" algn="l"/>
              </a:tabLst>
            </a:pPr>
            <a:r>
              <a:rPr lang="en-GB" altLang="en-US">
                <a:solidFill>
                  <a:srgbClr val="993300"/>
                </a:solidFill>
              </a:rPr>
              <a:t>		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52400" y="99060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838200" y="1066800"/>
            <a:ext cx="71628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altLang="en-US" sz="3200" b="1">
                <a:solidFill>
                  <a:schemeClr val="tx1"/>
                </a:solidFill>
              </a:rPr>
              <a:t>CETTM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altLang="en-US" b="1">
                <a:solidFill>
                  <a:schemeClr val="tx1"/>
                </a:solidFill>
              </a:rPr>
              <a:t>No of Countries participated in Trg</a:t>
            </a:r>
            <a:r>
              <a:rPr lang="en-US" altLang="en-US">
                <a:solidFill>
                  <a:schemeClr val="tx1"/>
                </a:solidFill>
              </a:rPr>
              <a:t> </a:t>
            </a:r>
            <a:r>
              <a:rPr lang="en-US" altLang="en-US" b="1">
                <a:solidFill>
                  <a:schemeClr val="tx1"/>
                </a:solidFill>
              </a:rPr>
              <a:t>=</a:t>
            </a:r>
            <a:r>
              <a:rPr lang="en-US" altLang="en-US">
                <a:solidFill>
                  <a:schemeClr val="tx1"/>
                </a:solidFill>
              </a:rPr>
              <a:t> </a:t>
            </a:r>
            <a:r>
              <a:rPr lang="en-US" altLang="en-US" b="1">
                <a:solidFill>
                  <a:schemeClr val="tx1"/>
                </a:solidFill>
              </a:rPr>
              <a:t>96</a:t>
            </a:r>
            <a:endParaRPr lang="en-GB" alt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No. of trainees trained  = 1063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No. of Engg. Students trained under CSR = 1934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Students trained Ind. Internship Programme = 241 </a:t>
            </a: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50000">
                <a:srgbClr val="008000"/>
              </a:gs>
              <a:gs pos="100000">
                <a:srgbClr val="FFFFFF"/>
              </a:gs>
            </a:gsLst>
            <a:lin ang="189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Our Corporate Clients</a:t>
            </a:r>
          </a:p>
        </p:txBody>
      </p:sp>
      <p:sp>
        <p:nvSpPr>
          <p:cNvPr id="62471" name="Text Box 4"/>
          <p:cNvSpPr txBox="1">
            <a:spLocks noChangeArrowheads="1"/>
          </p:cNvSpPr>
          <p:nvPr/>
        </p:nvSpPr>
        <p:spPr bwMode="auto">
          <a:xfrm>
            <a:off x="838200" y="3657600"/>
            <a:ext cx="7162800" cy="159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altLang="en-US" sz="3200" b="1" dirty="0">
                <a:solidFill>
                  <a:schemeClr val="tx1"/>
                </a:solidFill>
              </a:rPr>
              <a:t>ITTM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 dirty="0">
                <a:solidFill>
                  <a:schemeClr val="tx1"/>
                </a:solidFill>
              </a:rPr>
              <a:t>No. </a:t>
            </a:r>
            <a:r>
              <a:rPr lang="en-GB" altLang="en-US" b="1" dirty="0" smtClean="0">
                <a:solidFill>
                  <a:schemeClr val="tx1"/>
                </a:solidFill>
              </a:rPr>
              <a:t>of. </a:t>
            </a:r>
            <a:r>
              <a:rPr lang="en-GB" altLang="en-US" b="1" dirty="0">
                <a:solidFill>
                  <a:schemeClr val="tx1"/>
                </a:solidFill>
              </a:rPr>
              <a:t>of </a:t>
            </a:r>
            <a:r>
              <a:rPr lang="en-GB" altLang="en-US" b="1" dirty="0" err="1">
                <a:solidFill>
                  <a:schemeClr val="tx1"/>
                </a:solidFill>
              </a:rPr>
              <a:t>Engg</a:t>
            </a:r>
            <a:r>
              <a:rPr lang="en-GB" altLang="en-US" b="1" dirty="0">
                <a:solidFill>
                  <a:schemeClr val="tx1"/>
                </a:solidFill>
              </a:rPr>
              <a:t>. Students trained under CSR </a:t>
            </a:r>
            <a:r>
              <a:rPr lang="en-GB" altLang="en-US" b="1" dirty="0" smtClean="0">
                <a:solidFill>
                  <a:schemeClr val="tx1"/>
                </a:solidFill>
              </a:rPr>
              <a:t>=772</a:t>
            </a:r>
            <a:endParaRPr lang="en-GB" altLang="en-US" b="1" dirty="0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 dirty="0">
                <a:solidFill>
                  <a:schemeClr val="tx1"/>
                </a:solidFill>
              </a:rPr>
              <a:t>Students trained Ind. </a:t>
            </a:r>
            <a:r>
              <a:rPr lang="en-GB" altLang="en-US" b="1" dirty="0" err="1" smtClean="0">
                <a:solidFill>
                  <a:schemeClr val="tx1"/>
                </a:solidFill>
              </a:rPr>
              <a:t>trg</a:t>
            </a:r>
            <a:r>
              <a:rPr lang="en-GB" altLang="en-US" b="1" dirty="0" smtClean="0">
                <a:solidFill>
                  <a:schemeClr val="tx1"/>
                </a:solidFill>
              </a:rPr>
              <a:t> </a:t>
            </a:r>
            <a:r>
              <a:rPr lang="en-GB" altLang="en-US" b="1" dirty="0">
                <a:solidFill>
                  <a:schemeClr val="tx1"/>
                </a:solidFill>
              </a:rPr>
              <a:t>= </a:t>
            </a:r>
            <a:r>
              <a:rPr lang="en-GB" altLang="en-US" b="1" dirty="0" smtClean="0">
                <a:solidFill>
                  <a:schemeClr val="tx1"/>
                </a:solidFill>
              </a:rPr>
              <a:t> 1905</a:t>
            </a:r>
            <a:endParaRPr lang="en-GB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3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sz="4000" b="1">
              <a:solidFill>
                <a:srgbClr val="000000"/>
              </a:solidFill>
              <a:latin typeface="Monotype Corsiva" pitchFamily="66" charset="0"/>
            </a:endParaRPr>
          </a:p>
        </p:txBody>
      </p:sp>
      <p:sp>
        <p:nvSpPr>
          <p:cNvPr id="48130" name="Rectangle 8"/>
          <p:cNvSpPr>
            <a:spLocks noChangeArrowheads="1"/>
          </p:cNvSpPr>
          <p:nvPr/>
        </p:nvSpPr>
        <p:spPr bwMode="auto">
          <a:xfrm>
            <a:off x="1371600" y="1143000"/>
            <a:ext cx="6324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800" b="1">
              <a:solidFill>
                <a:schemeClr val="tx1"/>
              </a:solidFill>
            </a:endParaRP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chemeClr val="tx1"/>
                </a:solidFill>
              </a:rPr>
              <a:t>Sr Manager (BD &amp; PR)</a:t>
            </a: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chemeClr val="tx1"/>
                </a:solidFill>
              </a:rPr>
              <a:t>5th Floor, CETTM </a:t>
            </a: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chemeClr val="tx1"/>
                </a:solidFill>
              </a:rPr>
              <a:t>Technology Street,</a:t>
            </a: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chemeClr val="tx1"/>
                </a:solidFill>
              </a:rPr>
              <a:t>Hiranandani Gardens, </a:t>
            </a: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chemeClr val="tx1"/>
                </a:solidFill>
              </a:rPr>
              <a:t>Powai, Mumbai – 400076</a:t>
            </a: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chemeClr val="tx1"/>
                </a:solidFill>
              </a:rPr>
              <a:t>Phone : 022- 2571 4900 / 2571 4580</a:t>
            </a: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800" b="1">
              <a:solidFill>
                <a:schemeClr val="tx1"/>
              </a:solidFill>
            </a:endParaRPr>
          </a:p>
          <a:p>
            <a:pPr algn="just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chemeClr val="tx1"/>
                </a:solidFill>
                <a:latin typeface="Arial" charset="0"/>
              </a:rPr>
              <a:t>Email ID: infra.cettm@mtnl.net.in </a:t>
            </a:r>
          </a:p>
          <a:p>
            <a:pPr algn="just"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chemeClr val="tx1"/>
                </a:solidFill>
                <a:latin typeface="Arial" charset="0"/>
              </a:rPr>
              <a:t>  </a:t>
            </a:r>
          </a:p>
          <a:p>
            <a:pPr eaLnBrk="0" hangingPunct="0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chemeClr val="tx1"/>
                </a:solidFill>
              </a:rPr>
              <a:t>www.cettm.mtnl.in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8131" name="Text Box 9"/>
          <p:cNvSpPr txBox="1">
            <a:spLocks noChangeArrowheads="1"/>
          </p:cNvSpPr>
          <p:nvPr/>
        </p:nvSpPr>
        <p:spPr bwMode="auto">
          <a:xfrm>
            <a:off x="1600200" y="152400"/>
            <a:ext cx="586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</a:rPr>
              <a:t>Contact us</a:t>
            </a:r>
            <a:r>
              <a:rPr lang="en-US" sz="32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45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7500" indent="-31750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r>
              <a:rPr lang="en-GB" altLang="en-US" sz="2800">
                <a:solidFill>
                  <a:schemeClr val="tx1"/>
                </a:solidFill>
              </a:rPr>
              <a:t> In-service Training Programs</a:t>
            </a:r>
          </a:p>
          <a:p>
            <a:pPr marL="317500" indent="-31750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r>
              <a:rPr lang="en-US" sz="2800">
                <a:solidFill>
                  <a:schemeClr val="tx1"/>
                </a:solidFill>
              </a:rPr>
              <a:t>Training Programs for Corporate</a:t>
            </a:r>
            <a:r>
              <a:rPr lang="en-GB" altLang="en-US" sz="2800">
                <a:solidFill>
                  <a:schemeClr val="tx1"/>
                </a:solidFill>
              </a:rPr>
              <a:t>.</a:t>
            </a:r>
          </a:p>
          <a:p>
            <a:pPr marL="317500" indent="-317500" eaLnBrk="0" hangingPunct="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r>
              <a:rPr lang="en-US" sz="2800">
                <a:solidFill>
                  <a:schemeClr val="tx1"/>
                </a:solidFill>
              </a:rPr>
              <a:t>Telecom Training to foreign Delegates  (ITEC- SCAAP)</a:t>
            </a:r>
          </a:p>
          <a:p>
            <a:pPr marL="317500" indent="-317500" eaLnBrk="0" hangingPunct="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r>
              <a:rPr lang="en-US" sz="2800">
                <a:solidFill>
                  <a:schemeClr val="tx1"/>
                </a:solidFill>
              </a:rPr>
              <a:t>Training programs for Engg. Students Vacation Batches</a:t>
            </a:r>
          </a:p>
          <a:p>
            <a:pPr marL="317500" indent="-317500" eaLnBrk="0" hangingPunct="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r>
              <a:rPr lang="en-US" sz="2800">
                <a:solidFill>
                  <a:schemeClr val="tx1"/>
                </a:solidFill>
              </a:rPr>
              <a:t>Projects for M.B.A &amp; Engg. Students and Industrial Training for Engg./Diploma students</a:t>
            </a:r>
          </a:p>
          <a:p>
            <a:pPr marL="317500" indent="-317500" eaLnBrk="0" hangingPunct="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r>
              <a:rPr lang="en-GB" altLang="en-US" sz="2800">
                <a:solidFill>
                  <a:schemeClr val="tx1"/>
                </a:solidFill>
              </a:rPr>
              <a:t>Infrastructure Leasing to Corporate</a:t>
            </a:r>
            <a:endParaRPr lang="en-US" sz="2800">
              <a:solidFill>
                <a:schemeClr val="tx1"/>
              </a:solidFill>
            </a:endParaRPr>
          </a:p>
          <a:p>
            <a:pPr marL="317500" indent="-317500" hangingPunct="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endParaRPr lang="en-US" sz="2800">
              <a:solidFill>
                <a:schemeClr val="tx1"/>
              </a:solidFill>
            </a:endParaRPr>
          </a:p>
          <a:p>
            <a:pPr marL="317500" indent="-317500" hangingPunct="0">
              <a:spcBef>
                <a:spcPts val="1400"/>
              </a:spcBef>
              <a:spcAft>
                <a:spcPts val="800"/>
              </a:spcAft>
              <a:buClr>
                <a:srgbClr val="000000"/>
              </a:buClr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</a:pP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685800" y="228600"/>
            <a:ext cx="79248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     CETTM….Offerings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534400" cy="4191000"/>
          </a:xfrm>
        </p:spPr>
        <p:txBody>
          <a:bodyPr lIns="0" tIns="0" rIns="0" bIns="0"/>
          <a:lstStyle/>
          <a:p>
            <a:pPr eaLnBrk="1" hangingPunct="1">
              <a:spcAft>
                <a:spcPts val="1000"/>
              </a:spcAft>
              <a:buFont typeface="Times New Roman" pitchFamily="18" charset="0"/>
              <a:buNone/>
            </a:pPr>
            <a:r>
              <a:rPr lang="en-US" sz="3200" b="1" smtClean="0">
                <a:solidFill>
                  <a:schemeClr val="tx1"/>
                </a:solidFill>
              </a:rPr>
              <a:t>Lecture Halls</a:t>
            </a:r>
          </a:p>
          <a:p>
            <a:pPr eaLnBrk="1" hangingPunct="1">
              <a:spcAft>
                <a:spcPts val="1000"/>
              </a:spcAft>
            </a:pPr>
            <a:r>
              <a:rPr lang="en-US" smtClean="0">
                <a:solidFill>
                  <a:schemeClr val="tx1"/>
                </a:solidFill>
              </a:rPr>
              <a:t>17  Fully air-conditioned Lecture Halls with 30 executive seating</a:t>
            </a:r>
          </a:p>
          <a:p>
            <a:pPr eaLnBrk="1" hangingPunct="1">
              <a:spcAft>
                <a:spcPts val="1000"/>
              </a:spcAft>
            </a:pPr>
            <a:r>
              <a:rPr lang="en-US" smtClean="0">
                <a:solidFill>
                  <a:schemeClr val="tx1"/>
                </a:solidFill>
              </a:rPr>
              <a:t>Equipped with teaching aids like Projector, white board, pull down screen</a:t>
            </a:r>
          </a:p>
          <a:p>
            <a:pPr eaLnBrk="1" hangingPunct="1">
              <a:spcAft>
                <a:spcPts val="1000"/>
              </a:spcAft>
            </a:pPr>
            <a:r>
              <a:rPr lang="en-US" smtClean="0">
                <a:solidFill>
                  <a:schemeClr val="tx1"/>
                </a:solidFill>
              </a:rPr>
              <a:t>Ultra modern public Address system with Podium Mike / collar mike </a:t>
            </a:r>
          </a:p>
          <a:p>
            <a:pPr eaLnBrk="1" hangingPunct="1">
              <a:spcAft>
                <a:spcPts val="1000"/>
              </a:spcAft>
            </a:pPr>
            <a:r>
              <a:rPr lang="en-US" smtClean="0">
                <a:solidFill>
                  <a:schemeClr val="tx1"/>
                </a:solidFill>
              </a:rPr>
              <a:t>Desktop PC for the trainer</a:t>
            </a:r>
          </a:p>
        </p:txBody>
      </p:sp>
      <p:sp>
        <p:nvSpPr>
          <p:cNvPr id="19458" name="AutoShape 4"/>
          <p:cNvSpPr>
            <a:spLocks noChangeArrowheads="1"/>
          </p:cNvSpPr>
          <p:nvPr/>
        </p:nvSpPr>
        <p:spPr bwMode="auto">
          <a:xfrm>
            <a:off x="685800" y="152400"/>
            <a:ext cx="79248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 CETTM </a:t>
            </a:r>
            <a:r>
              <a:rPr lang="en-US" altLang="en-US" sz="4000" b="1">
                <a:solidFill>
                  <a:srgbClr val="000000"/>
                </a:solidFill>
                <a:latin typeface="Monotype Corsiva" pitchFamily="66" charset="0"/>
              </a:rPr>
              <a:t>Infrastructure </a:t>
            </a:r>
            <a:endParaRPr lang="en-GB" altLang="en-US" sz="4000" b="1">
              <a:solidFill>
                <a:srgbClr val="0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52400" y="99060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838200" y="1169988"/>
            <a:ext cx="36576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sz="3200" b="1">
                <a:solidFill>
                  <a:schemeClr val="tx1"/>
                </a:solidFill>
              </a:rPr>
              <a:t>ITTM Delhi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Total - 1</a:t>
            </a:r>
            <a:r>
              <a:rPr lang="en-US" altLang="en-US" b="1">
                <a:solidFill>
                  <a:schemeClr val="tx1"/>
                </a:solidFill>
              </a:rPr>
              <a:t>4</a:t>
            </a:r>
            <a:endParaRPr lang="en-GB" alt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B. Tech. -1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altLang="en-US" b="1">
                <a:solidFill>
                  <a:schemeClr val="tx1"/>
                </a:solidFill>
              </a:rPr>
              <a:t>MBA- 4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US" altLang="en-US" b="1">
                <a:solidFill>
                  <a:schemeClr val="tx1"/>
                </a:solidFill>
              </a:rPr>
              <a:t>MSc/BSc - 5</a:t>
            </a:r>
            <a:endParaRPr lang="en-GB" alt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50000">
                <a:srgbClr val="008000"/>
              </a:gs>
              <a:gs pos="100000">
                <a:srgbClr val="FFFFFF"/>
              </a:gs>
            </a:gsLst>
            <a:lin ang="189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chemeClr val="tx1"/>
                </a:solidFill>
                <a:latin typeface="Monotype Corsiva" pitchFamily="66" charset="0"/>
              </a:rPr>
              <a:t>Faculties</a:t>
            </a:r>
          </a:p>
        </p:txBody>
      </p:sp>
      <p:sp>
        <p:nvSpPr>
          <p:cNvPr id="64518" name="Text Box 4"/>
          <p:cNvSpPr txBox="1">
            <a:spLocks noChangeArrowheads="1"/>
          </p:cNvSpPr>
          <p:nvPr/>
        </p:nvSpPr>
        <p:spPr bwMode="auto">
          <a:xfrm>
            <a:off x="4932363" y="1131888"/>
            <a:ext cx="35052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sz="3200" b="1">
                <a:solidFill>
                  <a:schemeClr val="tx1"/>
                </a:solidFill>
              </a:rPr>
              <a:t>CETTM Mumbai</a:t>
            </a:r>
          </a:p>
          <a:p>
            <a:pPr eaLnBrk="0" hangingPunct="0">
              <a:lnSpc>
                <a:spcPct val="95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Total - 29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B. Tech. -11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MBA-14</a:t>
            </a: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Char char="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en-GB" altLang="en-US" b="1">
                <a:solidFill>
                  <a:schemeClr val="tx1"/>
                </a:solidFill>
              </a:rPr>
              <a:t>B</a:t>
            </a:r>
            <a:r>
              <a:rPr lang="en-US" altLang="en-US" b="1">
                <a:solidFill>
                  <a:schemeClr val="tx1"/>
                </a:solidFill>
              </a:rPr>
              <a:t>Sc./MSc - 4</a:t>
            </a:r>
            <a:endParaRPr lang="en-GB" altLang="en-US" b="1">
              <a:solidFill>
                <a:schemeClr val="tx1"/>
              </a:solidFill>
            </a:endParaRPr>
          </a:p>
          <a:p>
            <a:pPr eaLnBrk="0" hangingPunct="0">
              <a:lnSpc>
                <a:spcPct val="119000"/>
              </a:lnSpc>
              <a:spcBef>
                <a:spcPts val="600"/>
              </a:spcBef>
              <a:buSzPct val="100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19400"/>
            <a:ext cx="2667000" cy="223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63" y="2743200"/>
            <a:ext cx="2509837" cy="236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447800"/>
            <a:ext cx="3733800" cy="302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The  Lecture  Halls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828800" y="5486400"/>
            <a:ext cx="5486400" cy="61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</a:rPr>
              <a:t>17 Class rooms </a:t>
            </a:r>
            <a:endParaRPr lang="en-GB" sz="25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6096000" cy="4800600"/>
          </a:xfrm>
        </p:spPr>
        <p:txBody>
          <a:bodyPr lIns="0" tIns="0" rIns="0" bIns="0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None/>
            </a:pPr>
            <a:r>
              <a:rPr lang="en-GB" sz="3200" b="1" smtClean="0">
                <a:solidFill>
                  <a:schemeClr val="tx1"/>
                </a:solidFill>
              </a:rPr>
              <a:t>Semi-Circular Seminar Hall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None/>
            </a:pPr>
            <a:endParaRPr lang="en-GB" sz="3200" b="1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None/>
            </a:pPr>
            <a:endParaRPr lang="en-GB" sz="3200" b="1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None/>
            </a:pPr>
            <a:endParaRPr lang="en-GB" sz="3200" b="1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None/>
            </a:pPr>
            <a:endParaRPr lang="en-GB" sz="3200" b="1" smtClean="0">
              <a:solidFill>
                <a:schemeClr val="tx1"/>
              </a:solidFill>
            </a:endParaRPr>
          </a:p>
          <a:p>
            <a:pPr eaLnBrk="1" hangingPunct="1">
              <a:spcAft>
                <a:spcPts val="1000"/>
              </a:spcAft>
            </a:pPr>
            <a:r>
              <a:rPr lang="en-US" sz="3200" smtClean="0">
                <a:solidFill>
                  <a:schemeClr val="tx1"/>
                </a:solidFill>
              </a:rPr>
              <a:t>Seating Capacity of 72</a:t>
            </a:r>
          </a:p>
          <a:p>
            <a:pPr eaLnBrk="1" hangingPunct="1">
              <a:spcAft>
                <a:spcPts val="1000"/>
              </a:spcAft>
            </a:pPr>
            <a:r>
              <a:rPr lang="en-US" sz="3200" smtClean="0">
                <a:solidFill>
                  <a:schemeClr val="tx1"/>
                </a:solidFill>
              </a:rPr>
              <a:t>Equipped with Tower AC facility</a:t>
            </a:r>
          </a:p>
          <a:p>
            <a:pPr eaLnBrk="1" hangingPunct="1">
              <a:spcAft>
                <a:spcPts val="1000"/>
              </a:spcAft>
            </a:pPr>
            <a:r>
              <a:rPr lang="en-US" sz="3200" smtClean="0">
                <a:solidFill>
                  <a:schemeClr val="tx1"/>
                </a:solidFill>
              </a:rPr>
              <a:t>Full audio visual features</a:t>
            </a:r>
          </a:p>
        </p:txBody>
      </p:sp>
      <p:pic>
        <p:nvPicPr>
          <p:cNvPr id="23554" name="Picture 4" descr="CETTM_cirroo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287838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AutoShape 6"/>
          <p:cNvSpPr>
            <a:spLocks noChangeArrowheads="1"/>
          </p:cNvSpPr>
          <p:nvPr/>
        </p:nvSpPr>
        <p:spPr bwMode="auto">
          <a:xfrm>
            <a:off x="685800" y="152400"/>
            <a:ext cx="79248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 CETTM </a:t>
            </a:r>
            <a:r>
              <a:rPr lang="en-US" altLang="en-US" sz="4000" b="1">
                <a:solidFill>
                  <a:srgbClr val="000000"/>
                </a:solidFill>
                <a:latin typeface="Monotype Corsiva" pitchFamily="66" charset="0"/>
              </a:rPr>
              <a:t>Infrastructure</a:t>
            </a:r>
            <a:endParaRPr lang="en-GB" altLang="en-US" sz="4000" b="1">
              <a:solidFill>
                <a:srgbClr val="0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458200" cy="537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u="sng">
                <a:solidFill>
                  <a:schemeClr val="tx1"/>
                </a:solidFill>
              </a:rPr>
              <a:t>Conference Hall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chemeClr val="tx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chemeClr val="tx1"/>
                </a:solidFill>
              </a:rPr>
              <a:t>Acoustically designed Ultra modern audio visual facilities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chemeClr val="tx1"/>
                </a:solidFill>
              </a:rPr>
              <a:t> Seating capacity- 60 persons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chemeClr val="tx1"/>
                </a:solidFill>
              </a:rPr>
              <a:t>4 - way Video conferencing , 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chemeClr val="tx1"/>
                </a:solidFill>
              </a:rPr>
              <a:t>One large central screen and two side LCD screens</a:t>
            </a:r>
          </a:p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chemeClr val="tx1"/>
                </a:solidFill>
              </a:rPr>
              <a:t>Ideal for board meetings and business meets</a:t>
            </a:r>
          </a:p>
          <a:p>
            <a:pPr algn="ctr"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3200" b="1">
              <a:solidFill>
                <a:srgbClr val="008000"/>
              </a:solidFill>
            </a:endParaRPr>
          </a:p>
        </p:txBody>
      </p:sp>
      <p:sp>
        <p:nvSpPr>
          <p:cNvPr id="25602" name="AutoShape 6"/>
          <p:cNvSpPr>
            <a:spLocks noChangeArrowheads="1"/>
          </p:cNvSpPr>
          <p:nvPr/>
        </p:nvSpPr>
        <p:spPr bwMode="auto">
          <a:xfrm>
            <a:off x="685800" y="152400"/>
            <a:ext cx="79248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 CETTM </a:t>
            </a:r>
            <a:r>
              <a:rPr lang="en-US" altLang="en-US" sz="4000" b="1">
                <a:solidFill>
                  <a:srgbClr val="000000"/>
                </a:solidFill>
                <a:latin typeface="Monotype Corsiva" pitchFamily="66" charset="0"/>
              </a:rPr>
              <a:t>Infrastructure</a:t>
            </a:r>
            <a:endParaRPr lang="en-GB" altLang="en-US" sz="4000" b="1">
              <a:solidFill>
                <a:srgbClr val="0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1320800"/>
            <a:ext cx="43942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3622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AutoShape 5"/>
          <p:cNvSpPr>
            <a:spLocks noChangeArrowheads="1"/>
          </p:cNvSpPr>
          <p:nvPr/>
        </p:nvSpPr>
        <p:spPr bwMode="auto">
          <a:xfrm>
            <a:off x="762000" y="152400"/>
            <a:ext cx="7772400" cy="685800"/>
          </a:xfrm>
          <a:prstGeom prst="roundRect">
            <a:avLst>
              <a:gd name="adj" fmla="val 1666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102000"/>
              </a:lnSpc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4000" b="1">
                <a:solidFill>
                  <a:srgbClr val="000000"/>
                </a:solidFill>
                <a:latin typeface="Monotype Corsiva" pitchFamily="66" charset="0"/>
              </a:rPr>
              <a:t>The Conference Hall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066800" y="5638800"/>
            <a:ext cx="76962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600" b="1">
                <a:solidFill>
                  <a:schemeClr val="tx1"/>
                </a:solidFill>
              </a:rPr>
              <a:t>Ideal for Seminar, Conference, and Business meets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TTM_Template_new">
  <a:themeElements>
    <a:clrScheme name="CETTM_Template_new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ETTM_Template_new.pot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Lucida Sans Unicode" pitchFamily="34" charset="0"/>
          </a:defRPr>
        </a:defPPr>
      </a:lstStyle>
    </a:lnDef>
  </a:objectDefaults>
  <a:extraClrSchemeLst>
    <a:extraClrScheme>
      <a:clrScheme name="CETTM_Template_new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TTM_Template_new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TTM_Template_new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TTM_Template_new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TTM_Template_new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TTM_Template_new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TTM_Template_new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Settings\pat\My Documents\CETTM_Template_new.pot</Template>
  <TotalTime>36918</TotalTime>
  <Words>560</Words>
  <Application>Microsoft Office PowerPoint</Application>
  <PresentationFormat>On-screen Show (4:3)</PresentationFormat>
  <Paragraphs>153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CETTM_Template_new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OCB-283 Digital Switching LAB</vt:lpstr>
      <vt:lpstr>OFC LAB</vt:lpstr>
      <vt:lpstr>Transmission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to  CETTM</dc:title>
  <dc:creator>rttc</dc:creator>
  <cp:lastModifiedBy>Savita</cp:lastModifiedBy>
  <cp:revision>133</cp:revision>
  <cp:lastPrinted>1601-01-01T00:00:00Z</cp:lastPrinted>
  <dcterms:created xsi:type="dcterms:W3CDTF">1601-01-01T00:00:00Z</dcterms:created>
  <dcterms:modified xsi:type="dcterms:W3CDTF">2014-12-05T10:01:14Z</dcterms:modified>
</cp:coreProperties>
</file>